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Helvetica Neue"/>
      <p:regular r:id="rId22"/>
      <p:bold r:id="rId23"/>
      <p:italic r:id="rId24"/>
      <p:boldItalic r:id="rId25"/>
    </p:embeddedFont>
    <p:embeddedFont>
      <p:font typeface="Poppins ExtraBold"/>
      <p:bold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HelveticaNeue-regular.fntdata"/><Relationship Id="rId21" Type="http://schemas.openxmlformats.org/officeDocument/2006/relationships/slide" Target="slides/slide16.xml"/><Relationship Id="rId24" Type="http://schemas.openxmlformats.org/officeDocument/2006/relationships/font" Target="fonts/HelveticaNeue-italic.fntdata"/><Relationship Id="rId23" Type="http://schemas.openxmlformats.org/officeDocument/2006/relationships/font" Target="fonts/HelveticaNeue-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oppinsExtraBold-bold.fntdata"/><Relationship Id="rId25" Type="http://schemas.openxmlformats.org/officeDocument/2006/relationships/font" Target="fonts/HelveticaNeue-boldItalic.fntdata"/><Relationship Id="rId27" Type="http://schemas.openxmlformats.org/officeDocument/2006/relationships/font" Target="fonts/PoppinsExtraBol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fa44651ebe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fa44651ebe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fa44651ebe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fa44651ebe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fa44651ebe_1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fa44651ebe_1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412bd65e80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412bd65e80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412bec1303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412bec1303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fa44651ebe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fa44651ebe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fa44651ebe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fa44651ebe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fa44651ebe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fa44651ebe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a44651ebe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a44651ebe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412bd7f6383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g412bd7f638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412bd7f6383_0_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g412bd7f6383_0_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412bd7f6383_0_1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g412bd7f6383_0_1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412bd7f6383_0_2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412bd7f6383_0_25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g412bd7f6383_0_25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SzPts val="1200"/>
              <a:buFont typeface="Arial"/>
              <a:buNone/>
            </a:pPr>
            <a:fld id="{00000000-1234-1234-1234-123412341234}" type="slidenum">
              <a:rPr lang="no"/>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409b77d4aeb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g409b77d4aeb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409b77d4aeb_0_41: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g409b77d4aeb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tel og innhold"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1200"/>
              </a:spcBef>
              <a:spcAft>
                <a:spcPts val="0"/>
              </a:spcAft>
              <a:buClr>
                <a:schemeClr val="dk1"/>
              </a:buClr>
              <a:buSzPts val="1400"/>
              <a:buChar char="○"/>
              <a:defRPr/>
            </a:lvl2pPr>
            <a:lvl3pPr indent="-317500" lvl="2" marL="1371600" algn="l">
              <a:lnSpc>
                <a:spcPct val="90000"/>
              </a:lnSpc>
              <a:spcBef>
                <a:spcPts val="1200"/>
              </a:spcBef>
              <a:spcAft>
                <a:spcPts val="0"/>
              </a:spcAft>
              <a:buClr>
                <a:schemeClr val="dk1"/>
              </a:buClr>
              <a:buSzPts val="1400"/>
              <a:buChar char="■"/>
              <a:defRPr/>
            </a:lvl3pPr>
            <a:lvl4pPr indent="-317500" lvl="3" marL="1828800" algn="l">
              <a:lnSpc>
                <a:spcPct val="90000"/>
              </a:lnSpc>
              <a:spcBef>
                <a:spcPts val="1200"/>
              </a:spcBef>
              <a:spcAft>
                <a:spcPts val="0"/>
              </a:spcAft>
              <a:buClr>
                <a:schemeClr val="dk1"/>
              </a:buClr>
              <a:buSzPts val="1400"/>
              <a:buChar char="●"/>
              <a:defRPr/>
            </a:lvl4pPr>
            <a:lvl5pPr indent="-317500" lvl="4" marL="2286000" algn="l">
              <a:lnSpc>
                <a:spcPct val="90000"/>
              </a:lnSpc>
              <a:spcBef>
                <a:spcPts val="1200"/>
              </a:spcBef>
              <a:spcAft>
                <a:spcPts val="0"/>
              </a:spcAft>
              <a:buClr>
                <a:schemeClr val="dk1"/>
              </a:buClr>
              <a:buSzPts val="1400"/>
              <a:buChar char="○"/>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61" name="Google Shape;61;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62" name="Google Shape;62;p14"/>
          <p:cNvPicPr preferRelativeResize="0"/>
          <p:nvPr/>
        </p:nvPicPr>
        <p:blipFill>
          <a:blip r:embed="rId3">
            <a:alphaModFix/>
          </a:blip>
          <a:stretch>
            <a:fillRect/>
          </a:stretch>
        </p:blipFill>
        <p:spPr>
          <a:xfrm>
            <a:off x="969387" y="667774"/>
            <a:ext cx="7205224" cy="38079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 name="Shape 66"/>
        <p:cNvGrpSpPr/>
        <p:nvPr/>
      </p:nvGrpSpPr>
      <p:grpSpPr>
        <a:xfrm>
          <a:off x="0" y="0"/>
          <a:ext cx="0" cy="0"/>
          <a:chOff x="0" y="0"/>
          <a:chExt cx="0" cy="0"/>
        </a:xfrm>
      </p:grpSpPr>
      <p:pic>
        <p:nvPicPr>
          <p:cNvPr id="67" name="Google Shape;67;p15"/>
          <p:cNvPicPr preferRelativeResize="0"/>
          <p:nvPr/>
        </p:nvPicPr>
        <p:blipFill rotWithShape="1">
          <a:blip r:embed="rId4">
            <a:alphaModFix/>
          </a:blip>
          <a:srcRect b="338" l="0" r="0" t="328"/>
          <a:stretch/>
        </p:blipFill>
        <p:spPr>
          <a:xfrm>
            <a:off x="7429500" y="381000"/>
            <a:ext cx="1143000" cy="600000"/>
          </a:xfrm>
          <a:prstGeom prst="rect">
            <a:avLst/>
          </a:prstGeom>
          <a:noFill/>
          <a:ln>
            <a:noFill/>
          </a:ln>
        </p:spPr>
      </p:pic>
      <p:sp>
        <p:nvSpPr>
          <p:cNvPr id="68" name="Google Shape;68;p15"/>
          <p:cNvSpPr txBox="1"/>
          <p:nvPr/>
        </p:nvSpPr>
        <p:spPr>
          <a:xfrm>
            <a:off x="571500" y="1143000"/>
            <a:ext cx="3619500" cy="2857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no" sz="3800">
                <a:solidFill>
                  <a:srgbClr val="0F172A"/>
                </a:solidFill>
                <a:latin typeface="Poppins ExtraBold"/>
                <a:ea typeface="Poppins ExtraBold"/>
                <a:cs typeface="Poppins ExtraBold"/>
                <a:sym typeface="Poppins ExtraBold"/>
              </a:rPr>
              <a:t>Velkommen</a:t>
            </a:r>
            <a:endParaRPr b="0" sz="3800">
              <a:solidFill>
                <a:srgbClr val="0F172A"/>
              </a:solidFill>
              <a:latin typeface="Poppins ExtraBold"/>
              <a:ea typeface="Poppins ExtraBold"/>
              <a:cs typeface="Poppins ExtraBold"/>
              <a:sym typeface="Poppins ExtraBold"/>
            </a:endParaRPr>
          </a:p>
          <a:p>
            <a:pPr indent="0" lvl="0" marL="0" rtl="0" algn="l">
              <a:spcBef>
                <a:spcPts val="750"/>
              </a:spcBef>
              <a:spcAft>
                <a:spcPts val="0"/>
              </a:spcAft>
              <a:buNone/>
            </a:pPr>
            <a:r>
              <a:rPr lang="no" sz="2200">
                <a:solidFill>
                  <a:srgbClr val="475569"/>
                </a:solidFill>
              </a:rPr>
              <a:t>til foreldremøte på 6.trinn</a:t>
            </a:r>
            <a:endParaRPr sz="2200">
              <a:solidFill>
                <a:srgbClr val="475569"/>
              </a:solidFill>
            </a:endParaRPr>
          </a:p>
        </p:txBody>
      </p:sp>
      <p:sp>
        <p:nvSpPr>
          <p:cNvPr id="69" name="Google Shape;69;p15"/>
          <p:cNvSpPr/>
          <p:nvPr/>
        </p:nvSpPr>
        <p:spPr>
          <a:xfrm>
            <a:off x="3959625" y="1268496"/>
            <a:ext cx="4996800" cy="3243600"/>
          </a:xfrm>
          <a:prstGeom prst="roundRect">
            <a:avLst>
              <a:gd fmla="val 6896" name="adj"/>
            </a:avLst>
          </a:prstGeom>
          <a:solidFill>
            <a:srgbClr val="FFF2CC"/>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70" name="Google Shape;70;p15"/>
          <p:cNvPicPr preferRelativeResize="0"/>
          <p:nvPr/>
        </p:nvPicPr>
        <p:blipFill rotWithShape="1">
          <a:blip r:embed="rId5">
            <a:alphaModFix/>
          </a:blip>
          <a:srcRect b="0" l="6125" r="6125" t="8375"/>
          <a:stretch/>
        </p:blipFill>
        <p:spPr>
          <a:xfrm>
            <a:off x="4145475" y="1539817"/>
            <a:ext cx="4625100" cy="2716500"/>
          </a:xfrm>
          <a:prstGeom prst="roundRect">
            <a:avLst>
              <a:gd fmla="val 4800" name="adj"/>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6"/>
          <p:cNvSpPr txBox="1"/>
          <p:nvPr/>
        </p:nvSpPr>
        <p:spPr>
          <a:xfrm>
            <a:off x="571500" y="571500"/>
            <a:ext cx="5715000" cy="762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no" sz="3400">
                <a:solidFill>
                  <a:srgbClr val="0F172A"/>
                </a:solidFill>
                <a:latin typeface="Poppins ExtraBold"/>
                <a:ea typeface="Poppins ExtraBold"/>
                <a:cs typeface="Poppins ExtraBold"/>
                <a:sym typeface="Poppins ExtraBold"/>
              </a:rPr>
              <a:t>Informasjon</a:t>
            </a:r>
            <a:endParaRPr b="0" sz="3400">
              <a:solidFill>
                <a:srgbClr val="0F172A"/>
              </a:solidFill>
              <a:latin typeface="Poppins ExtraBold"/>
              <a:ea typeface="Poppins ExtraBold"/>
              <a:cs typeface="Poppins ExtraBold"/>
              <a:sym typeface="Poppins ExtraBold"/>
            </a:endParaRPr>
          </a:p>
        </p:txBody>
      </p:sp>
      <p:sp>
        <p:nvSpPr>
          <p:cNvPr id="76" name="Google Shape;76;p16"/>
          <p:cNvSpPr txBox="1"/>
          <p:nvPr/>
        </p:nvSpPr>
        <p:spPr>
          <a:xfrm>
            <a:off x="512475" y="1333500"/>
            <a:ext cx="3524400" cy="3048000"/>
          </a:xfrm>
          <a:prstGeom prst="rect">
            <a:avLst/>
          </a:prstGeom>
          <a:noFill/>
          <a:ln>
            <a:noFill/>
          </a:ln>
        </p:spPr>
        <p:txBody>
          <a:bodyPr anchorCtr="0" anchor="ctr" bIns="0" lIns="0" spcFirstLastPara="1" rIns="0" wrap="square" tIns="0">
            <a:noAutofit/>
          </a:bodyPr>
          <a:lstStyle/>
          <a:p>
            <a:pPr indent="-355600" lvl="0" marL="457200" rtl="0" algn="l">
              <a:spcBef>
                <a:spcPts val="0"/>
              </a:spcBef>
              <a:spcAft>
                <a:spcPts val="0"/>
              </a:spcAft>
              <a:buClr>
                <a:schemeClr val="dk2"/>
              </a:buClr>
              <a:buSzPts val="2000"/>
              <a:buChar char="❖"/>
            </a:pPr>
            <a:r>
              <a:rPr lang="no" sz="2000">
                <a:solidFill>
                  <a:schemeClr val="dk2"/>
                </a:solidFill>
              </a:rPr>
              <a:t>Nye voksne på trinnet</a:t>
            </a:r>
            <a:endParaRPr sz="2000">
              <a:solidFill>
                <a:schemeClr val="dk2"/>
              </a:solidFill>
            </a:endParaRPr>
          </a:p>
          <a:p>
            <a:pPr indent="-355600" lvl="0" marL="457200" rtl="0" algn="l">
              <a:spcBef>
                <a:spcPts val="0"/>
              </a:spcBef>
              <a:spcAft>
                <a:spcPts val="0"/>
              </a:spcAft>
              <a:buClr>
                <a:schemeClr val="dk2"/>
              </a:buClr>
              <a:buSzPts val="2000"/>
              <a:buChar char="❖"/>
            </a:pPr>
            <a:r>
              <a:rPr lang="no" sz="2000">
                <a:solidFill>
                  <a:schemeClr val="dk2"/>
                </a:solidFill>
              </a:rPr>
              <a:t>Nye elever på trinnet</a:t>
            </a:r>
            <a:endParaRPr sz="2000">
              <a:solidFill>
                <a:schemeClr val="dk2"/>
              </a:solidFill>
            </a:endParaRPr>
          </a:p>
          <a:p>
            <a:pPr indent="-355600" lvl="0" marL="457200" rtl="0" algn="l">
              <a:spcBef>
                <a:spcPts val="0"/>
              </a:spcBef>
              <a:spcAft>
                <a:spcPts val="0"/>
              </a:spcAft>
              <a:buClr>
                <a:schemeClr val="dk2"/>
              </a:buClr>
              <a:buSzPts val="2000"/>
              <a:buChar char="❖"/>
            </a:pPr>
            <a:r>
              <a:rPr lang="no" sz="2000">
                <a:solidFill>
                  <a:schemeClr val="dk2"/>
                </a:solidFill>
              </a:rPr>
              <a:t>Presentasjonsrunde</a:t>
            </a:r>
            <a:endParaRPr sz="2000">
              <a:solidFill>
                <a:schemeClr val="dk2"/>
              </a:solidFill>
            </a:endParaRPr>
          </a:p>
          <a:p>
            <a:pPr indent="-355600" lvl="0" marL="457200" rtl="0" algn="l">
              <a:spcBef>
                <a:spcPts val="0"/>
              </a:spcBef>
              <a:spcAft>
                <a:spcPts val="0"/>
              </a:spcAft>
              <a:buClr>
                <a:schemeClr val="dk2"/>
              </a:buClr>
              <a:buSzPts val="2000"/>
              <a:buChar char="❖"/>
            </a:pPr>
            <a:r>
              <a:rPr lang="no" sz="2000">
                <a:solidFill>
                  <a:schemeClr val="dk2"/>
                </a:solidFill>
              </a:rPr>
              <a:t>Hva er nytt på 6.trinn?</a:t>
            </a:r>
            <a:endParaRPr sz="2000">
              <a:solidFill>
                <a:schemeClr val="dk2"/>
              </a:solidFill>
            </a:endParaRPr>
          </a:p>
          <a:p>
            <a:pPr indent="-355600" lvl="0" marL="457200" rtl="0" algn="l">
              <a:spcBef>
                <a:spcPts val="0"/>
              </a:spcBef>
              <a:spcAft>
                <a:spcPts val="0"/>
              </a:spcAft>
              <a:buClr>
                <a:schemeClr val="dk2"/>
              </a:buClr>
              <a:buSzPts val="2000"/>
              <a:buChar char="❖"/>
            </a:pPr>
            <a:r>
              <a:rPr lang="no" sz="2000">
                <a:solidFill>
                  <a:schemeClr val="dk2"/>
                </a:solidFill>
              </a:rPr>
              <a:t>Leksehjelp</a:t>
            </a:r>
            <a:endParaRPr sz="2000">
              <a:solidFill>
                <a:schemeClr val="dk2"/>
              </a:solidFill>
            </a:endParaRPr>
          </a:p>
          <a:p>
            <a:pPr indent="-355600" lvl="0" marL="457200" rtl="0" algn="l">
              <a:spcBef>
                <a:spcPts val="0"/>
              </a:spcBef>
              <a:spcAft>
                <a:spcPts val="0"/>
              </a:spcAft>
              <a:buClr>
                <a:schemeClr val="dk2"/>
              </a:buClr>
              <a:buSzPts val="2000"/>
              <a:buChar char="❖"/>
            </a:pPr>
            <a:r>
              <a:rPr lang="no" sz="2000">
                <a:solidFill>
                  <a:schemeClr val="dk2"/>
                </a:solidFill>
              </a:rPr>
              <a:t>Forberedelser til leirskole på 7.trinn</a:t>
            </a:r>
            <a:endParaRPr sz="2000">
              <a:solidFill>
                <a:schemeClr val="dk2"/>
              </a:solidFill>
            </a:endParaRPr>
          </a:p>
          <a:p>
            <a:pPr indent="-323850" lvl="0" marL="457200" rtl="0" algn="l">
              <a:spcBef>
                <a:spcPts val="0"/>
              </a:spcBef>
              <a:spcAft>
                <a:spcPts val="0"/>
              </a:spcAft>
              <a:buClr>
                <a:srgbClr val="0F172A"/>
              </a:buClr>
              <a:buSzPts val="1500"/>
              <a:buChar char="❖"/>
            </a:pPr>
            <a:r>
              <a:rPr lang="no" sz="2000">
                <a:solidFill>
                  <a:schemeClr val="dk2"/>
                </a:solidFill>
              </a:rPr>
              <a:t>Minirisk</a:t>
            </a:r>
            <a:endParaRPr sz="1500">
              <a:solidFill>
                <a:srgbClr val="0F172A"/>
              </a:solidFill>
            </a:endParaRPr>
          </a:p>
        </p:txBody>
      </p:sp>
      <p:grpSp>
        <p:nvGrpSpPr>
          <p:cNvPr id="77" name="Google Shape;77;p16"/>
          <p:cNvGrpSpPr/>
          <p:nvPr/>
        </p:nvGrpSpPr>
        <p:grpSpPr>
          <a:xfrm>
            <a:off x="4381500" y="1333500"/>
            <a:ext cx="4191000" cy="3143400"/>
            <a:chOff x="0" y="0"/>
            <a:chExt cx="4191000" cy="3143400"/>
          </a:xfrm>
        </p:grpSpPr>
        <p:sp>
          <p:nvSpPr>
            <p:cNvPr id="78" name="Google Shape;78;p16"/>
            <p:cNvSpPr/>
            <p:nvPr/>
          </p:nvSpPr>
          <p:spPr>
            <a:xfrm>
              <a:off x="0" y="0"/>
              <a:ext cx="4191000" cy="3143400"/>
            </a:xfrm>
            <a:prstGeom prst="roundRect">
              <a:avLst>
                <a:gd fmla="val 7272" name="adj"/>
              </a:avLst>
            </a:prstGeom>
            <a:solidFill>
              <a:srgbClr val="FEF5C0"/>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79" name="Google Shape;79;p16"/>
            <p:cNvPicPr preferRelativeResize="0"/>
            <p:nvPr/>
          </p:nvPicPr>
          <p:blipFill rotWithShape="1">
            <a:blip r:embed="rId3">
              <a:alphaModFix/>
            </a:blip>
            <a:srcRect b="0" l="11863" r="10552" t="0"/>
            <a:stretch/>
          </p:blipFill>
          <p:spPr>
            <a:xfrm>
              <a:off x="190500" y="190500"/>
              <a:ext cx="3810000" cy="2762400"/>
            </a:xfrm>
            <a:prstGeom prst="roundRect">
              <a:avLst>
                <a:gd fmla="val 5517" name="adj"/>
              </a:avLst>
            </a:prstGeom>
            <a:noFill/>
            <a:ln>
              <a:noFill/>
            </a:ln>
          </p:spPr>
        </p:pic>
      </p:grpSp>
      <p:pic>
        <p:nvPicPr>
          <p:cNvPr id="80" name="Google Shape;80;p16"/>
          <p:cNvPicPr preferRelativeResize="0"/>
          <p:nvPr/>
        </p:nvPicPr>
        <p:blipFill rotWithShape="1">
          <a:blip r:embed="rId4">
            <a:alphaModFix/>
          </a:blip>
          <a:srcRect b="338" l="0" r="0" t="328"/>
          <a:stretch/>
        </p:blipFill>
        <p:spPr>
          <a:xfrm>
            <a:off x="7429500" y="381000"/>
            <a:ext cx="1143000" cy="60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no"/>
              <a:t>Minirisk</a:t>
            </a:r>
            <a:endParaRPr b="1"/>
          </a:p>
        </p:txBody>
      </p:sp>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no" sz="2000"/>
              <a:t>Kan anbefales for barn som kjenner på </a:t>
            </a:r>
            <a:r>
              <a:rPr lang="no" sz="2000"/>
              <a:t>engstelse</a:t>
            </a:r>
            <a:r>
              <a:rPr lang="no" sz="2000"/>
              <a:t> og bekymringer, og som dermed unngår situasjoner de </a:t>
            </a:r>
            <a:r>
              <a:rPr lang="no" sz="2000"/>
              <a:t>egentlig</a:t>
            </a:r>
            <a:r>
              <a:rPr lang="no" sz="2000"/>
              <a:t> ønsker å </a:t>
            </a:r>
            <a:r>
              <a:rPr lang="no" sz="2000"/>
              <a:t>mestre.</a:t>
            </a:r>
            <a:endParaRPr sz="2000"/>
          </a:p>
          <a:p>
            <a:pPr indent="-355600" lvl="0" marL="457200" rtl="0" algn="l">
              <a:spcBef>
                <a:spcPts val="0"/>
              </a:spcBef>
              <a:spcAft>
                <a:spcPts val="0"/>
              </a:spcAft>
              <a:buSzPts val="2000"/>
              <a:buChar char="❖"/>
            </a:pPr>
            <a:r>
              <a:rPr lang="no" sz="2000"/>
              <a:t>Hovedprinsipper rundt minirisk:</a:t>
            </a:r>
            <a:endParaRPr sz="2000"/>
          </a:p>
          <a:p>
            <a:pPr indent="-330200" lvl="1" marL="914400" rtl="0" algn="l">
              <a:spcBef>
                <a:spcPts val="0"/>
              </a:spcBef>
              <a:spcAft>
                <a:spcPts val="0"/>
              </a:spcAft>
              <a:buSzPts val="1600"/>
              <a:buChar char="➢"/>
            </a:pPr>
            <a:r>
              <a:rPr lang="no" sz="1600"/>
              <a:t>Tåle å stå i ubehag</a:t>
            </a:r>
            <a:endParaRPr sz="1600"/>
          </a:p>
          <a:p>
            <a:pPr indent="-330200" lvl="1" marL="914400" rtl="0" algn="l">
              <a:spcBef>
                <a:spcPts val="0"/>
              </a:spcBef>
              <a:spcAft>
                <a:spcPts val="0"/>
              </a:spcAft>
              <a:buSzPts val="1600"/>
              <a:buChar char="➢"/>
            </a:pPr>
            <a:r>
              <a:rPr lang="no" sz="1600"/>
              <a:t>Det er ikke farlig å føle på ubehag</a:t>
            </a:r>
            <a:endParaRPr sz="1600"/>
          </a:p>
          <a:p>
            <a:pPr indent="-330200" lvl="1" marL="914400" rtl="0" algn="l">
              <a:spcBef>
                <a:spcPts val="0"/>
              </a:spcBef>
              <a:spcAft>
                <a:spcPts val="0"/>
              </a:spcAft>
              <a:buSzPts val="1600"/>
              <a:buChar char="➢"/>
            </a:pPr>
            <a:r>
              <a:rPr lang="no" sz="1600"/>
              <a:t>Ikke bygge opp under engstelse eller ta barna bort fra alt som er ubehagelig</a:t>
            </a:r>
            <a:endParaRPr sz="1600"/>
          </a:p>
          <a:p>
            <a:pPr indent="-330200" lvl="1" marL="914400" rtl="0" algn="l">
              <a:spcBef>
                <a:spcPts val="0"/>
              </a:spcBef>
              <a:spcAft>
                <a:spcPts val="0"/>
              </a:spcAft>
              <a:buSzPts val="1600"/>
              <a:buChar char="➢"/>
            </a:pPr>
            <a:r>
              <a:rPr lang="no" sz="1600"/>
              <a:t>Stå i det sammen med barna, ikke push for mye og ikke tilrettelegg for mye.</a:t>
            </a:r>
            <a:endParaRPr sz="1600"/>
          </a:p>
          <a:p>
            <a:pPr indent="-330200" lvl="1" marL="914400" rtl="0" algn="l">
              <a:spcBef>
                <a:spcPts val="0"/>
              </a:spcBef>
              <a:spcAft>
                <a:spcPts val="0"/>
              </a:spcAft>
              <a:buSzPts val="1600"/>
              <a:buChar char="➢"/>
            </a:pPr>
            <a:r>
              <a:rPr lang="no" sz="2000"/>
              <a:t>Skille mellom engstelse og begrunnet frykt.</a:t>
            </a:r>
            <a:endParaRPr sz="1600"/>
          </a:p>
          <a:p>
            <a:pPr indent="-355600" lvl="0" marL="457200" rtl="0" algn="l">
              <a:spcBef>
                <a:spcPts val="0"/>
              </a:spcBef>
              <a:spcAft>
                <a:spcPts val="0"/>
              </a:spcAft>
              <a:buSzPts val="2000"/>
              <a:buChar char="❖"/>
            </a:pPr>
            <a:r>
              <a:rPr lang="no" sz="2000"/>
              <a:t>Planlagt oppstart over nyttår. 1 time i uka i 8 uker.</a:t>
            </a:r>
            <a:endParaRPr sz="2000"/>
          </a:p>
          <a:p>
            <a:pPr indent="-355600" lvl="0" marL="457200" rtl="0" algn="l">
              <a:spcBef>
                <a:spcPts val="0"/>
              </a:spcBef>
              <a:spcAft>
                <a:spcPts val="0"/>
              </a:spcAft>
              <a:buSzPts val="2000"/>
              <a:buChar char="❖"/>
            </a:pPr>
            <a:r>
              <a:rPr lang="no" sz="2000"/>
              <a:t>Helsesykepleier og sosilallærer ansvarlig.</a:t>
            </a:r>
            <a:endParaRPr/>
          </a:p>
        </p:txBody>
      </p:sp>
      <p:pic>
        <p:nvPicPr>
          <p:cNvPr id="87" name="Google Shape;87;p17"/>
          <p:cNvPicPr preferRelativeResize="0"/>
          <p:nvPr/>
        </p:nvPicPr>
        <p:blipFill rotWithShape="1">
          <a:blip r:embed="rId3">
            <a:alphaModFix/>
          </a:blip>
          <a:srcRect b="0" l="19329" r="0" t="0"/>
          <a:stretch/>
        </p:blipFill>
        <p:spPr>
          <a:xfrm>
            <a:off x="6164550" y="0"/>
            <a:ext cx="2409100" cy="1258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93" name="Google Shape;93;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4" name="Google Shape;94;p18"/>
          <p:cNvPicPr preferRelativeResize="0"/>
          <p:nvPr/>
        </p:nvPicPr>
        <p:blipFill>
          <a:blip r:embed="rId3">
            <a:alphaModFix/>
          </a:blip>
          <a:stretch>
            <a:fillRect/>
          </a:stretch>
        </p:blipFill>
        <p:spPr>
          <a:xfrm>
            <a:off x="0" y="-54137"/>
            <a:ext cx="914400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00" name="Google Shape;100;p1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01" name="Google Shape;101;p19"/>
          <p:cNvPicPr preferRelativeResize="0"/>
          <p:nvPr/>
        </p:nvPicPr>
        <p:blipFill rotWithShape="1">
          <a:blip r:embed="rId3">
            <a:alphaModFix/>
          </a:blip>
          <a:srcRect b="5267" l="0" r="0" t="5915"/>
          <a:stretch/>
        </p:blipFill>
        <p:spPr>
          <a:xfrm>
            <a:off x="-140425" y="-2650"/>
            <a:ext cx="9373973" cy="52037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07" name="Google Shape;107;p2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08" name="Google Shape;108;p20"/>
          <p:cNvPicPr preferRelativeResize="0"/>
          <p:nvPr/>
        </p:nvPicPr>
        <p:blipFill>
          <a:blip r:embed="rId3">
            <a:alphaModFix/>
          </a:blip>
          <a:stretch>
            <a:fillRect/>
          </a:stretch>
        </p:blipFill>
        <p:spPr>
          <a:xfrm>
            <a:off x="0" y="4936"/>
            <a:ext cx="9144001" cy="513362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14" name="Google Shape;114;p21"/>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15" name="Google Shape;115;p21"/>
          <p:cNvPicPr preferRelativeResize="0"/>
          <p:nvPr/>
        </p:nvPicPr>
        <p:blipFill>
          <a:blip r:embed="rId3">
            <a:alphaModFix/>
          </a:blip>
          <a:stretch>
            <a:fillRect/>
          </a:stretch>
        </p:blipFill>
        <p:spPr>
          <a:xfrm>
            <a:off x="-332800" y="-29075"/>
            <a:ext cx="9476799" cy="5242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21" name="Google Shape;121;p22"/>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122" name="Google Shape;122;p22"/>
          <p:cNvPicPr preferRelativeResize="0"/>
          <p:nvPr/>
        </p:nvPicPr>
        <p:blipFill rotWithShape="1">
          <a:blip r:embed="rId3">
            <a:alphaModFix/>
          </a:blip>
          <a:srcRect b="0" l="0" r="54298" t="0"/>
          <a:stretch/>
        </p:blipFill>
        <p:spPr>
          <a:xfrm>
            <a:off x="19252" y="0"/>
            <a:ext cx="4161276" cy="5143500"/>
          </a:xfrm>
          <a:prstGeom prst="rect">
            <a:avLst/>
          </a:prstGeom>
          <a:noFill/>
          <a:ln>
            <a:noFill/>
          </a:ln>
        </p:spPr>
      </p:pic>
      <p:sp>
        <p:nvSpPr>
          <p:cNvPr id="123" name="Google Shape;123;p22"/>
          <p:cNvSpPr txBox="1"/>
          <p:nvPr>
            <p:ph idx="2" type="body"/>
          </p:nvPr>
        </p:nvSpPr>
        <p:spPr>
          <a:xfrm>
            <a:off x="4311600" y="282025"/>
            <a:ext cx="4520700" cy="428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800"/>
              <a:buFont typeface="Arial"/>
              <a:buNone/>
            </a:pPr>
            <a:r>
              <a:rPr b="1" lang="no" sz="1800">
                <a:solidFill>
                  <a:srgbClr val="E53842"/>
                </a:solidFill>
                <a:latin typeface="Helvetica Neue"/>
                <a:ea typeface="Helvetica Neue"/>
                <a:cs typeface="Helvetica Neue"/>
                <a:sym typeface="Helvetica Neue"/>
              </a:rPr>
              <a:t>FLEKSIBILITET</a:t>
            </a:r>
            <a:r>
              <a:rPr lang="no" sz="3200">
                <a:solidFill>
                  <a:schemeClr val="dk1"/>
                </a:solidFill>
                <a:latin typeface="Helvetica Neue"/>
                <a:ea typeface="Helvetica Neue"/>
                <a:cs typeface="Helvetica Neue"/>
                <a:sym typeface="Helvetica Neue"/>
              </a:rPr>
              <a:t> </a:t>
            </a:r>
            <a:endParaRPr>
              <a:solidFill>
                <a:schemeClr val="dk1"/>
              </a:solidFill>
            </a:endParaRPr>
          </a:p>
          <a:p>
            <a:pPr indent="0" lvl="0" marL="0" rtl="0" algn="l">
              <a:lnSpc>
                <a:spcPct val="100000"/>
              </a:lnSpc>
              <a:spcBef>
                <a:spcPts val="0"/>
              </a:spcBef>
              <a:spcAft>
                <a:spcPts val="0"/>
              </a:spcAft>
              <a:buNone/>
            </a:pPr>
            <a:r>
              <a:rPr lang="no">
                <a:solidFill>
                  <a:schemeClr val="dk1"/>
                </a:solidFill>
                <a:latin typeface="Helvetica Neue"/>
                <a:ea typeface="Helvetica Neue"/>
                <a:cs typeface="Helvetica Neue"/>
                <a:sym typeface="Helvetica Neue"/>
              </a:rPr>
              <a:t>betyr å kunne revurdere egne synspunkter, villighet til å la seg bevege og å være åpen for andres innspill. </a:t>
            </a:r>
            <a:endParaRPr>
              <a:solidFill>
                <a:schemeClr val="dk1"/>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t/>
            </a:r>
            <a:endParaRPr>
              <a:solidFill>
                <a:schemeClr val="dk1"/>
              </a:solidFill>
              <a:latin typeface="Helvetica Neue"/>
              <a:ea typeface="Helvetica Neue"/>
              <a:cs typeface="Helvetica Neue"/>
              <a:sym typeface="Helvetica Neue"/>
            </a:endParaRPr>
          </a:p>
          <a:p>
            <a:pPr indent="0" lvl="0" marL="0" rtl="0" algn="l">
              <a:lnSpc>
                <a:spcPct val="100000"/>
              </a:lnSpc>
              <a:spcBef>
                <a:spcPts val="0"/>
              </a:spcBef>
              <a:spcAft>
                <a:spcPts val="0"/>
              </a:spcAft>
              <a:buClr>
                <a:schemeClr val="dk1"/>
              </a:buClr>
              <a:buSzPts val="1800"/>
              <a:buFont typeface="Arial"/>
              <a:buNone/>
            </a:pPr>
            <a:r>
              <a:rPr b="1" lang="no" sz="1800">
                <a:solidFill>
                  <a:srgbClr val="F2BD26"/>
                </a:solidFill>
                <a:latin typeface="Helvetica Neue"/>
                <a:ea typeface="Helvetica Neue"/>
                <a:cs typeface="Helvetica Neue"/>
                <a:sym typeface="Helvetica Neue"/>
              </a:rPr>
              <a:t>OPPMERKSOMT NÆRVÆR </a:t>
            </a:r>
            <a:endParaRPr>
              <a:solidFill>
                <a:schemeClr val="dk1"/>
              </a:solidFill>
            </a:endParaRPr>
          </a:p>
          <a:p>
            <a:pPr indent="0" lvl="0" marL="0" rtl="0" algn="l">
              <a:lnSpc>
                <a:spcPct val="100000"/>
              </a:lnSpc>
              <a:spcBef>
                <a:spcPts val="0"/>
              </a:spcBef>
              <a:spcAft>
                <a:spcPts val="0"/>
              </a:spcAft>
              <a:buNone/>
            </a:pPr>
            <a:r>
              <a:rPr lang="no">
                <a:solidFill>
                  <a:schemeClr val="dk1"/>
                </a:solidFill>
                <a:latin typeface="Helvetica Neue"/>
                <a:ea typeface="Helvetica Neue"/>
                <a:cs typeface="Helvetica Neue"/>
                <a:sym typeface="Helvetica Neue"/>
              </a:rPr>
              <a:t>betyr å: </a:t>
            </a:r>
            <a:r>
              <a:rPr b="1" lang="no">
                <a:solidFill>
                  <a:schemeClr val="dk1"/>
                </a:solidFill>
                <a:latin typeface="Helvetica Neue"/>
                <a:ea typeface="Helvetica Neue"/>
                <a:cs typeface="Helvetica Neue"/>
                <a:sym typeface="Helvetica Neue"/>
              </a:rPr>
              <a:t>Vær her-og-nå</a:t>
            </a:r>
            <a:r>
              <a:rPr lang="no">
                <a:solidFill>
                  <a:schemeClr val="dk1"/>
                </a:solidFill>
                <a:latin typeface="Helvetica Neue"/>
                <a:ea typeface="Helvetica Neue"/>
                <a:cs typeface="Helvetica Neue"/>
                <a:sym typeface="Helvetica Neue"/>
              </a:rPr>
              <a:t>. Det betyr at du er fullt og helt tilstede på det som skjer her og nå. </a:t>
            </a:r>
            <a:endParaRPr>
              <a:solidFill>
                <a:schemeClr val="dk1"/>
              </a:solidFill>
            </a:endParaRPr>
          </a:p>
          <a:p>
            <a:pPr indent="-253990" lvl="0" marL="342891" rtl="0" algn="l">
              <a:lnSpc>
                <a:spcPct val="100000"/>
              </a:lnSpc>
              <a:spcBef>
                <a:spcPts val="0"/>
              </a:spcBef>
              <a:spcAft>
                <a:spcPts val="0"/>
              </a:spcAft>
              <a:buClr>
                <a:schemeClr val="dk1"/>
              </a:buClr>
              <a:buSzPts val="1400"/>
              <a:buFont typeface="Calibri"/>
              <a:buNone/>
            </a:pPr>
            <a:r>
              <a:t/>
            </a:r>
            <a:endParaRPr>
              <a:solidFill>
                <a:schemeClr val="dk1"/>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rPr lang="no">
                <a:solidFill>
                  <a:schemeClr val="dk1"/>
                </a:solidFill>
                <a:latin typeface="Helvetica Neue"/>
                <a:ea typeface="Helvetica Neue"/>
                <a:cs typeface="Helvetica Neue"/>
                <a:sym typeface="Helvetica Neue"/>
              </a:rPr>
              <a:t>Ta egne tanker og følelser som oppstår underveis på alvor. Tenk gjennom hvordan de kan formidles på en god måte til andre </a:t>
            </a:r>
            <a:endParaRPr>
              <a:solidFill>
                <a:schemeClr val="dk1"/>
              </a:solidFill>
              <a:latin typeface="Helvetica Neue"/>
              <a:ea typeface="Helvetica Neue"/>
              <a:cs typeface="Helvetica Neue"/>
              <a:sym typeface="Helvetica Neue"/>
            </a:endParaRPr>
          </a:p>
          <a:p>
            <a:pPr indent="0" lvl="0" marL="0" rtl="0" algn="l">
              <a:lnSpc>
                <a:spcPct val="100000"/>
              </a:lnSpc>
              <a:spcBef>
                <a:spcPts val="0"/>
              </a:spcBef>
              <a:spcAft>
                <a:spcPts val="0"/>
              </a:spcAft>
              <a:buNone/>
            </a:pPr>
            <a:r>
              <a:t/>
            </a:r>
            <a:endParaRPr>
              <a:solidFill>
                <a:schemeClr val="dk1"/>
              </a:solidFill>
              <a:latin typeface="Helvetica Neue"/>
              <a:ea typeface="Helvetica Neue"/>
              <a:cs typeface="Helvetica Neue"/>
              <a:sym typeface="Helvetica Neue"/>
            </a:endParaRPr>
          </a:p>
          <a:p>
            <a:pPr indent="0" lvl="0" marL="0" rtl="0" algn="l">
              <a:lnSpc>
                <a:spcPct val="100000"/>
              </a:lnSpc>
              <a:spcBef>
                <a:spcPts val="0"/>
              </a:spcBef>
              <a:spcAft>
                <a:spcPts val="0"/>
              </a:spcAft>
              <a:buClr>
                <a:schemeClr val="dk1"/>
              </a:buClr>
              <a:buSzPts val="1800"/>
              <a:buFont typeface="Arial"/>
              <a:buNone/>
            </a:pPr>
            <a:r>
              <a:rPr b="1" lang="no" sz="1800">
                <a:solidFill>
                  <a:srgbClr val="0C6AB2"/>
                </a:solidFill>
                <a:latin typeface="Helvetica Neue"/>
                <a:ea typeface="Helvetica Neue"/>
                <a:cs typeface="Helvetica Neue"/>
                <a:sym typeface="Helvetica Neue"/>
              </a:rPr>
              <a:t>RAUSHET</a:t>
            </a:r>
            <a:endParaRPr>
              <a:solidFill>
                <a:schemeClr val="dk1"/>
              </a:solidFill>
            </a:endParaRPr>
          </a:p>
          <a:p>
            <a:pPr indent="0" lvl="0" marL="0" rtl="0" algn="l">
              <a:lnSpc>
                <a:spcPct val="100000"/>
              </a:lnSpc>
              <a:spcBef>
                <a:spcPts val="0"/>
              </a:spcBef>
              <a:spcAft>
                <a:spcPts val="0"/>
              </a:spcAft>
              <a:buClr>
                <a:schemeClr val="dk1"/>
              </a:buClr>
              <a:buSzPts val="1400"/>
              <a:buFont typeface="Arial"/>
              <a:buNone/>
            </a:pPr>
            <a:r>
              <a:rPr lang="no">
                <a:solidFill>
                  <a:schemeClr val="dk1"/>
                </a:solidFill>
                <a:latin typeface="Helvetica Neue"/>
                <a:ea typeface="Helvetica Neue"/>
                <a:cs typeface="Helvetica Neue"/>
                <a:sym typeface="Helvetica Neue"/>
              </a:rPr>
              <a:t>betyr aksept for ulikhet, og erkjenne at vi ikke er perfekte. Derfor møter vi hverandre med respekt og en ikke-dømmende holdning.</a:t>
            </a:r>
            <a:endParaRPr>
              <a:solidFill>
                <a:schemeClr val="dk1"/>
              </a:solidFill>
            </a:endParaRPr>
          </a:p>
          <a:p>
            <a:pPr indent="0" lvl="0" marL="0" rtl="0" algn="l">
              <a:lnSpc>
                <a:spcPct val="100000"/>
              </a:lnSpc>
              <a:spcBef>
                <a:spcPts val="0"/>
              </a:spcBef>
              <a:spcAft>
                <a:spcPts val="0"/>
              </a:spcAft>
              <a:buNone/>
            </a:pPr>
            <a:r>
              <a:t/>
            </a:r>
            <a:endParaRPr>
              <a:solidFill>
                <a:schemeClr val="dk1"/>
              </a:solidFill>
              <a:latin typeface="Helvetica Neue"/>
              <a:ea typeface="Helvetica Neue"/>
              <a:cs typeface="Helvetica Neue"/>
              <a:sym typeface="Helvetica Neue"/>
            </a:endParaRPr>
          </a:p>
          <a:p>
            <a:pPr indent="0" lvl="0" marL="0" rtl="0" algn="l">
              <a:lnSpc>
                <a:spcPct val="100000"/>
              </a:lnSpc>
              <a:spcBef>
                <a:spcPts val="0"/>
              </a:spcBef>
              <a:spcAft>
                <a:spcPts val="0"/>
              </a:spcAft>
              <a:buClr>
                <a:schemeClr val="dk1"/>
              </a:buClr>
              <a:buSzPts val="1400"/>
              <a:buFont typeface="Arial"/>
              <a:buNone/>
            </a:pPr>
            <a:r>
              <a:t/>
            </a:r>
            <a:endParaRPr>
              <a:solidFill>
                <a:schemeClr val="dk1"/>
              </a:solidFill>
              <a:latin typeface="Helvetica Neue"/>
              <a:ea typeface="Helvetica Neue"/>
              <a:cs typeface="Helvetica Neue"/>
              <a:sym typeface="Helvetica Neue"/>
            </a:endParaRPr>
          </a:p>
          <a:p>
            <a:pPr indent="0" lvl="0" marL="0" rtl="0" algn="l">
              <a:spcBef>
                <a:spcPts val="0"/>
              </a:spcBef>
              <a:spcAft>
                <a:spcPts val="120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29" name="Google Shape;129;p2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30" name="Google Shape;130;p23"/>
          <p:cNvPicPr preferRelativeResize="0"/>
          <p:nvPr/>
        </p:nvPicPr>
        <p:blipFill rotWithShape="1">
          <a:blip r:embed="rId3">
            <a:alphaModFix/>
          </a:blip>
          <a:srcRect b="17266" l="0" r="0" t="0"/>
          <a:stretch/>
        </p:blipFill>
        <p:spPr>
          <a:xfrm>
            <a:off x="1325" y="0"/>
            <a:ext cx="9141350" cy="4255550"/>
          </a:xfrm>
          <a:prstGeom prst="rect">
            <a:avLst/>
          </a:prstGeom>
          <a:noFill/>
          <a:ln>
            <a:noFill/>
          </a:ln>
        </p:spPr>
      </p:pic>
      <p:pic>
        <p:nvPicPr>
          <p:cNvPr id="131" name="Google Shape;131;p23"/>
          <p:cNvPicPr preferRelativeResize="0"/>
          <p:nvPr/>
        </p:nvPicPr>
        <p:blipFill rotWithShape="1">
          <a:blip r:embed="rId4">
            <a:alphaModFix/>
          </a:blip>
          <a:srcRect b="0" l="0" r="0" t="0"/>
          <a:stretch/>
        </p:blipFill>
        <p:spPr>
          <a:xfrm>
            <a:off x="6701324" y="4125775"/>
            <a:ext cx="2237450" cy="905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descr="Et bilde som inneholder person, innendørs, bord, familie" id="136" name="Google Shape;136;p24"/>
          <p:cNvPicPr preferRelativeResize="0"/>
          <p:nvPr/>
        </p:nvPicPr>
        <p:blipFill rotWithShape="1">
          <a:blip r:embed="rId3">
            <a:alphaModFix/>
          </a:blip>
          <a:srcRect b="0" l="0" r="0" t="0"/>
          <a:stretch/>
        </p:blipFill>
        <p:spPr>
          <a:xfrm>
            <a:off x="5289283" y="1506414"/>
            <a:ext cx="3642261" cy="2731707"/>
          </a:xfrm>
          <a:prstGeom prst="rect">
            <a:avLst/>
          </a:prstGeom>
          <a:noFill/>
          <a:ln>
            <a:noFill/>
          </a:ln>
        </p:spPr>
      </p:pic>
      <p:sp>
        <p:nvSpPr>
          <p:cNvPr id="137" name="Google Shape;137;p24"/>
          <p:cNvSpPr txBox="1"/>
          <p:nvPr/>
        </p:nvSpPr>
        <p:spPr>
          <a:xfrm>
            <a:off x="264608" y="99625"/>
            <a:ext cx="7927500" cy="595200"/>
          </a:xfrm>
          <a:prstGeom prst="rect">
            <a:avLst/>
          </a:prstGeom>
          <a:noFill/>
          <a:ln>
            <a:noFill/>
          </a:ln>
        </p:spPr>
        <p:txBody>
          <a:bodyPr anchorCtr="0" anchor="b" bIns="34275" lIns="68575" spcFirstLastPara="1" rIns="68575" wrap="square" tIns="34275">
            <a:normAutofit fontScale="32500"/>
          </a:bodyPr>
          <a:lstStyle/>
          <a:p>
            <a:pPr indent="0" lvl="0" marL="0" marR="0" rtl="0" algn="l">
              <a:lnSpc>
                <a:spcPct val="90000"/>
              </a:lnSpc>
              <a:spcBef>
                <a:spcPts val="0"/>
              </a:spcBef>
              <a:spcAft>
                <a:spcPts val="0"/>
              </a:spcAft>
              <a:buClr>
                <a:schemeClr val="dk1"/>
              </a:buClr>
              <a:buSzPct val="100000"/>
              <a:buFont typeface="Helvetica Neue"/>
              <a:buNone/>
            </a:pPr>
            <a:br>
              <a:rPr b="1" i="0" lang="no" sz="1800" u="none" cap="none" strike="noStrike">
                <a:solidFill>
                  <a:schemeClr val="dk1"/>
                </a:solidFill>
                <a:latin typeface="Helvetica Neue"/>
                <a:ea typeface="Helvetica Neue"/>
                <a:cs typeface="Helvetica Neue"/>
                <a:sym typeface="Helvetica Neue"/>
              </a:rPr>
            </a:br>
            <a:r>
              <a:rPr b="1" i="0" lang="no" sz="8400" u="none" cap="none" strike="noStrike">
                <a:solidFill>
                  <a:schemeClr val="dk1"/>
                </a:solidFill>
                <a:latin typeface="Helvetica Neue"/>
                <a:ea typeface="Helvetica Neue"/>
                <a:cs typeface="Helvetica Neue"/>
                <a:sym typeface="Helvetica Neue"/>
              </a:rPr>
              <a:t>Klassesamtale med elevene før dialogmøte</a:t>
            </a:r>
            <a:endParaRPr b="1" i="0" sz="6600" u="none" cap="none" strike="noStrike">
              <a:solidFill>
                <a:schemeClr val="dk1"/>
              </a:solidFill>
              <a:latin typeface="Helvetica Neue"/>
              <a:ea typeface="Helvetica Neue"/>
              <a:cs typeface="Helvetica Neue"/>
              <a:sym typeface="Helvetica Neue"/>
            </a:endParaRPr>
          </a:p>
        </p:txBody>
      </p:sp>
      <p:sp>
        <p:nvSpPr>
          <p:cNvPr id="138" name="Google Shape;138;p24"/>
          <p:cNvSpPr txBox="1"/>
          <p:nvPr/>
        </p:nvSpPr>
        <p:spPr>
          <a:xfrm>
            <a:off x="336919" y="1106344"/>
            <a:ext cx="4742700" cy="3950700"/>
          </a:xfrm>
          <a:prstGeom prst="rect">
            <a:avLst/>
          </a:prstGeom>
          <a:noFill/>
          <a:ln>
            <a:noFill/>
          </a:ln>
        </p:spPr>
        <p:txBody>
          <a:bodyPr anchorCtr="0" anchor="t" bIns="34275" lIns="68575" spcFirstLastPara="1" rIns="68575" wrap="square" tIns="34275">
            <a:normAutofit fontScale="77500" lnSpcReduction="20000"/>
          </a:bodyPr>
          <a:lstStyle/>
          <a:p>
            <a:pPr indent="0" lvl="0" marL="0" marR="0" rtl="0" algn="l">
              <a:lnSpc>
                <a:spcPct val="90000"/>
              </a:lnSpc>
              <a:spcBef>
                <a:spcPts val="0"/>
              </a:spcBef>
              <a:spcAft>
                <a:spcPts val="0"/>
              </a:spcAft>
              <a:buClr>
                <a:schemeClr val="dk1"/>
              </a:buClr>
              <a:buSzPct val="118519"/>
              <a:buFont typeface="Arial"/>
              <a:buNone/>
            </a:pPr>
            <a:r>
              <a:rPr b="1" i="0" lang="no" sz="2700" u="none" cap="none" strike="noStrike">
                <a:solidFill>
                  <a:schemeClr val="dk1"/>
                </a:solidFill>
                <a:latin typeface="Calibri"/>
                <a:ea typeface="Calibri"/>
                <a:cs typeface="Calibri"/>
                <a:sym typeface="Calibri"/>
              </a:rPr>
              <a:t>Dette sa elevene i vår klasse om </a:t>
            </a:r>
            <a:r>
              <a:rPr b="1" lang="no" sz="2700">
                <a:solidFill>
                  <a:schemeClr val="dk1"/>
                </a:solidFill>
                <a:latin typeface="Calibri"/>
                <a:ea typeface="Calibri"/>
                <a:cs typeface="Calibri"/>
                <a:sym typeface="Calibri"/>
              </a:rPr>
              <a:t>hva som kan være positivt med digitale vennskap</a:t>
            </a:r>
            <a:r>
              <a:rPr b="1" i="0" lang="no" sz="2700" u="none" cap="none" strike="noStrike">
                <a:solidFill>
                  <a:schemeClr val="dk1"/>
                </a:solidFill>
                <a:latin typeface="Calibri"/>
                <a:ea typeface="Calibri"/>
                <a:cs typeface="Calibri"/>
                <a:sym typeface="Calibri"/>
              </a:rPr>
              <a:t>: </a:t>
            </a:r>
            <a:endParaRPr b="1" i="0" sz="2700" u="none" cap="none" strike="noStrike">
              <a:solidFill>
                <a:schemeClr val="dk1"/>
              </a:solidFill>
              <a:latin typeface="Calibri"/>
              <a:ea typeface="Calibri"/>
              <a:cs typeface="Calibri"/>
              <a:sym typeface="Calibri"/>
            </a:endParaRPr>
          </a:p>
          <a:p>
            <a:pPr indent="-249238" lvl="0" marL="177800" marR="0" rtl="0" algn="l">
              <a:lnSpc>
                <a:spcPct val="90000"/>
              </a:lnSpc>
              <a:spcBef>
                <a:spcPts val="800"/>
              </a:spcBef>
              <a:spcAft>
                <a:spcPts val="0"/>
              </a:spcAft>
              <a:buClr>
                <a:srgbClr val="000000"/>
              </a:buClr>
              <a:buSzPct val="100000"/>
              <a:buFont typeface="Calibri"/>
              <a:buChar char="•"/>
            </a:pPr>
            <a:r>
              <a:rPr lang="no" sz="3000">
                <a:solidFill>
                  <a:srgbClr val="980000"/>
                </a:solidFill>
                <a:latin typeface="Calibri"/>
                <a:ea typeface="Calibri"/>
                <a:cs typeface="Calibri"/>
                <a:sym typeface="Calibri"/>
              </a:rPr>
              <a:t>støttende kommentarer</a:t>
            </a:r>
            <a:endParaRPr sz="3000">
              <a:solidFill>
                <a:srgbClr val="980000"/>
              </a:solidFill>
              <a:latin typeface="Calibri"/>
              <a:ea typeface="Calibri"/>
              <a:cs typeface="Calibri"/>
              <a:sym typeface="Calibri"/>
            </a:endParaRPr>
          </a:p>
          <a:p>
            <a:pPr indent="-249238"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snakke med folk/familie som bor langt unna</a:t>
            </a:r>
            <a:endParaRPr sz="3000">
              <a:solidFill>
                <a:srgbClr val="980000"/>
              </a:solidFill>
              <a:latin typeface="Calibri"/>
              <a:ea typeface="Calibri"/>
              <a:cs typeface="Calibri"/>
              <a:sym typeface="Calibri"/>
            </a:endParaRPr>
          </a:p>
          <a:p>
            <a:pPr indent="-249238"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spille spill sammen</a:t>
            </a:r>
            <a:endParaRPr sz="3000">
              <a:solidFill>
                <a:srgbClr val="980000"/>
              </a:solidFill>
              <a:latin typeface="Calibri"/>
              <a:ea typeface="Calibri"/>
              <a:cs typeface="Calibri"/>
              <a:sym typeface="Calibri"/>
            </a:endParaRPr>
          </a:p>
          <a:p>
            <a:pPr indent="-249238"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være sosial selv om du er syk</a:t>
            </a:r>
            <a:endParaRPr sz="3000">
              <a:solidFill>
                <a:srgbClr val="980000"/>
              </a:solidFill>
              <a:latin typeface="Calibri"/>
              <a:ea typeface="Calibri"/>
              <a:cs typeface="Calibri"/>
              <a:sym typeface="Calibri"/>
            </a:endParaRPr>
          </a:p>
          <a:p>
            <a:pPr indent="-249238"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lærerike videoer</a:t>
            </a:r>
            <a:endParaRPr sz="3000">
              <a:solidFill>
                <a:srgbClr val="980000"/>
              </a:solidFill>
              <a:latin typeface="Calibri"/>
              <a:ea typeface="Calibri"/>
              <a:cs typeface="Calibri"/>
              <a:sym typeface="Calibri"/>
            </a:endParaRPr>
          </a:p>
          <a:p>
            <a:pPr indent="-249238"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å være sammen med venner du ikke kan være med fysisk</a:t>
            </a:r>
            <a:endParaRPr sz="3000">
              <a:solidFill>
                <a:srgbClr val="980000"/>
              </a:solidFill>
              <a:latin typeface="Calibri"/>
              <a:ea typeface="Calibri"/>
              <a:cs typeface="Calibri"/>
              <a:sym typeface="Calibri"/>
            </a:endParaRPr>
          </a:p>
          <a:p>
            <a:pPr indent="-249238"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lære og prøve nye ting</a:t>
            </a:r>
            <a:endParaRPr sz="3000">
              <a:solidFill>
                <a:srgbClr val="980000"/>
              </a:solidFill>
              <a:latin typeface="Calibri"/>
              <a:ea typeface="Calibri"/>
              <a:cs typeface="Calibri"/>
              <a:sym typeface="Calibri"/>
            </a:endParaRPr>
          </a:p>
          <a:p>
            <a:pPr indent="-249238"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du kan få flere venner</a:t>
            </a:r>
            <a:endParaRPr sz="3000">
              <a:solidFill>
                <a:srgbClr val="980000"/>
              </a:solidFill>
              <a:latin typeface="Calibri"/>
              <a:ea typeface="Calibri"/>
              <a:cs typeface="Calibri"/>
              <a:sym typeface="Calibri"/>
            </a:endParaRPr>
          </a:p>
        </p:txBody>
      </p:sp>
      <p:pic>
        <p:nvPicPr>
          <p:cNvPr id="139" name="Google Shape;139;p24"/>
          <p:cNvPicPr preferRelativeResize="0"/>
          <p:nvPr/>
        </p:nvPicPr>
        <p:blipFill rotWithShape="1">
          <a:blip r:embed="rId4">
            <a:alphaModFix/>
          </a:blip>
          <a:srcRect b="0" l="0" r="0" t="0"/>
          <a:stretch/>
        </p:blipFill>
        <p:spPr>
          <a:xfrm>
            <a:off x="7054286" y="4383659"/>
            <a:ext cx="1877253" cy="7598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pic>
        <p:nvPicPr>
          <p:cNvPr descr="Et bilde som inneholder person, innendørs, bord, familie" id="144" name="Google Shape;144;p25"/>
          <p:cNvPicPr preferRelativeResize="0"/>
          <p:nvPr/>
        </p:nvPicPr>
        <p:blipFill rotWithShape="1">
          <a:blip r:embed="rId3">
            <a:alphaModFix/>
          </a:blip>
          <a:srcRect b="0" l="0" r="0" t="0"/>
          <a:stretch/>
        </p:blipFill>
        <p:spPr>
          <a:xfrm>
            <a:off x="5289283" y="1506414"/>
            <a:ext cx="3642261" cy="2731707"/>
          </a:xfrm>
          <a:prstGeom prst="rect">
            <a:avLst/>
          </a:prstGeom>
          <a:noFill/>
          <a:ln>
            <a:noFill/>
          </a:ln>
        </p:spPr>
      </p:pic>
      <p:sp>
        <p:nvSpPr>
          <p:cNvPr id="145" name="Google Shape;145;p25"/>
          <p:cNvSpPr txBox="1"/>
          <p:nvPr/>
        </p:nvSpPr>
        <p:spPr>
          <a:xfrm>
            <a:off x="264608" y="99625"/>
            <a:ext cx="7821000" cy="595200"/>
          </a:xfrm>
          <a:prstGeom prst="rect">
            <a:avLst/>
          </a:prstGeom>
          <a:noFill/>
          <a:ln>
            <a:noFill/>
          </a:ln>
        </p:spPr>
        <p:txBody>
          <a:bodyPr anchorCtr="0" anchor="b" bIns="34275" lIns="68575" spcFirstLastPara="1" rIns="68575" wrap="square" tIns="34275">
            <a:normAutofit fontScale="32500"/>
          </a:bodyPr>
          <a:lstStyle/>
          <a:p>
            <a:pPr indent="0" lvl="0" marL="0" marR="0" rtl="0" algn="l">
              <a:lnSpc>
                <a:spcPct val="90000"/>
              </a:lnSpc>
              <a:spcBef>
                <a:spcPts val="0"/>
              </a:spcBef>
              <a:spcAft>
                <a:spcPts val="0"/>
              </a:spcAft>
              <a:buClr>
                <a:schemeClr val="dk1"/>
              </a:buClr>
              <a:buSzPct val="100000"/>
              <a:buFont typeface="Helvetica Neue"/>
              <a:buNone/>
            </a:pPr>
            <a:br>
              <a:rPr b="1" i="0" lang="no" sz="1800" u="none" cap="none" strike="noStrike">
                <a:solidFill>
                  <a:schemeClr val="dk1"/>
                </a:solidFill>
                <a:latin typeface="Helvetica Neue"/>
                <a:ea typeface="Helvetica Neue"/>
                <a:cs typeface="Helvetica Neue"/>
                <a:sym typeface="Helvetica Neue"/>
              </a:rPr>
            </a:br>
            <a:r>
              <a:rPr b="1" i="0" lang="no" sz="8400" u="none" cap="none" strike="noStrike">
                <a:solidFill>
                  <a:schemeClr val="dk1"/>
                </a:solidFill>
                <a:latin typeface="Helvetica Neue"/>
                <a:ea typeface="Helvetica Neue"/>
                <a:cs typeface="Helvetica Neue"/>
                <a:sym typeface="Helvetica Neue"/>
              </a:rPr>
              <a:t>Klassesamtale med elevene før dialogmøte</a:t>
            </a:r>
            <a:endParaRPr b="1" i="0" sz="6600" u="none" cap="none" strike="noStrike">
              <a:solidFill>
                <a:schemeClr val="dk1"/>
              </a:solidFill>
              <a:latin typeface="Helvetica Neue"/>
              <a:ea typeface="Helvetica Neue"/>
              <a:cs typeface="Helvetica Neue"/>
              <a:sym typeface="Helvetica Neue"/>
            </a:endParaRPr>
          </a:p>
        </p:txBody>
      </p:sp>
      <p:sp>
        <p:nvSpPr>
          <p:cNvPr id="146" name="Google Shape;146;p25"/>
          <p:cNvSpPr txBox="1"/>
          <p:nvPr/>
        </p:nvSpPr>
        <p:spPr>
          <a:xfrm>
            <a:off x="264600" y="891450"/>
            <a:ext cx="4742700" cy="4251900"/>
          </a:xfrm>
          <a:prstGeom prst="rect">
            <a:avLst/>
          </a:prstGeom>
          <a:noFill/>
          <a:ln>
            <a:noFill/>
          </a:ln>
        </p:spPr>
        <p:txBody>
          <a:bodyPr anchorCtr="0" anchor="t" bIns="34275" lIns="68575" spcFirstLastPara="1" rIns="68575" wrap="square" tIns="34275">
            <a:normAutofit fontScale="70000" lnSpcReduction="20000"/>
          </a:bodyPr>
          <a:lstStyle/>
          <a:p>
            <a:pPr indent="0" lvl="0" marL="0" marR="0" rtl="0" algn="l">
              <a:lnSpc>
                <a:spcPct val="90000"/>
              </a:lnSpc>
              <a:spcBef>
                <a:spcPts val="0"/>
              </a:spcBef>
              <a:spcAft>
                <a:spcPts val="0"/>
              </a:spcAft>
              <a:buClr>
                <a:schemeClr val="dk1"/>
              </a:buClr>
              <a:buSzPct val="118519"/>
              <a:buFont typeface="Arial"/>
              <a:buNone/>
            </a:pPr>
            <a:r>
              <a:rPr b="1" i="0" lang="no" sz="2700" u="none" cap="none" strike="noStrike">
                <a:solidFill>
                  <a:schemeClr val="dk1"/>
                </a:solidFill>
                <a:latin typeface="Calibri"/>
                <a:ea typeface="Calibri"/>
                <a:cs typeface="Calibri"/>
                <a:sym typeface="Calibri"/>
              </a:rPr>
              <a:t>Dette sa elevene i vår klasse om </a:t>
            </a:r>
            <a:r>
              <a:rPr b="1" lang="no" sz="2700">
                <a:solidFill>
                  <a:schemeClr val="dk1"/>
                </a:solidFill>
                <a:latin typeface="Calibri"/>
                <a:ea typeface="Calibri"/>
                <a:cs typeface="Calibri"/>
                <a:sym typeface="Calibri"/>
              </a:rPr>
              <a:t>hva som kan være negativt med digitale vennskap</a:t>
            </a:r>
            <a:r>
              <a:rPr b="1" i="0" lang="no" sz="2700" u="none" cap="none" strike="noStrike">
                <a:solidFill>
                  <a:schemeClr val="dk1"/>
                </a:solidFill>
                <a:latin typeface="Calibri"/>
                <a:ea typeface="Calibri"/>
                <a:cs typeface="Calibri"/>
                <a:sym typeface="Calibri"/>
              </a:rPr>
              <a:t>: </a:t>
            </a:r>
            <a:endParaRPr b="1" i="0" sz="2700" u="none" cap="none" strike="noStrike">
              <a:solidFill>
                <a:schemeClr val="dk1"/>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hatkommentarer</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hjernevasking</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nettsvindel</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folk sier dumme ting til hverandre</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nettroll</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man kan bli truet til å sende bilder</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man kan se ting ,man ikke bør se</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baksnakking</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du kan få uvenner</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mobbing</a:t>
            </a:r>
            <a:endParaRPr sz="3000">
              <a:solidFill>
                <a:srgbClr val="980000"/>
              </a:solidFill>
              <a:latin typeface="Calibri"/>
              <a:ea typeface="Calibri"/>
              <a:cs typeface="Calibri"/>
              <a:sym typeface="Calibri"/>
            </a:endParaRPr>
          </a:p>
          <a:p>
            <a:pPr indent="-234950" lvl="0" marL="177800" marR="0" rtl="0" algn="l">
              <a:lnSpc>
                <a:spcPct val="90000"/>
              </a:lnSpc>
              <a:spcBef>
                <a:spcPts val="800"/>
              </a:spcBef>
              <a:spcAft>
                <a:spcPts val="0"/>
              </a:spcAft>
              <a:buClr>
                <a:srgbClr val="980000"/>
              </a:buClr>
              <a:buSzPct val="100000"/>
              <a:buFont typeface="Calibri"/>
              <a:buChar char="•"/>
            </a:pPr>
            <a:r>
              <a:rPr lang="no" sz="3000">
                <a:solidFill>
                  <a:srgbClr val="980000"/>
                </a:solidFill>
                <a:latin typeface="Calibri"/>
                <a:ea typeface="Calibri"/>
                <a:cs typeface="Calibri"/>
                <a:sym typeface="Calibri"/>
              </a:rPr>
              <a:t>bli presset til å gi passord</a:t>
            </a:r>
            <a:endParaRPr sz="3000">
              <a:solidFill>
                <a:srgbClr val="980000"/>
              </a:solidFill>
              <a:latin typeface="Calibri"/>
              <a:ea typeface="Calibri"/>
              <a:cs typeface="Calibri"/>
              <a:sym typeface="Calibri"/>
            </a:endParaRPr>
          </a:p>
        </p:txBody>
      </p:sp>
      <p:pic>
        <p:nvPicPr>
          <p:cNvPr id="147" name="Google Shape;147;p25"/>
          <p:cNvPicPr preferRelativeResize="0"/>
          <p:nvPr/>
        </p:nvPicPr>
        <p:blipFill rotWithShape="1">
          <a:blip r:embed="rId4">
            <a:alphaModFix/>
          </a:blip>
          <a:srcRect b="0" l="0" r="0" t="0"/>
          <a:stretch/>
        </p:blipFill>
        <p:spPr>
          <a:xfrm>
            <a:off x="7054286" y="4383659"/>
            <a:ext cx="1877253" cy="7598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txBox="1"/>
          <p:nvPr>
            <p:ph type="title"/>
          </p:nvPr>
        </p:nvSpPr>
        <p:spPr>
          <a:xfrm>
            <a:off x="628650" y="273844"/>
            <a:ext cx="7886700" cy="1039500"/>
          </a:xfrm>
          <a:prstGeom prst="rect">
            <a:avLst/>
          </a:prstGeom>
          <a:noFill/>
          <a:ln>
            <a:noFill/>
          </a:ln>
        </p:spPr>
        <p:txBody>
          <a:bodyPr anchorCtr="0" anchor="ctr" bIns="34275" lIns="68575" spcFirstLastPara="1" rIns="68575" wrap="square" tIns="34275">
            <a:normAutofit fontScale="90000"/>
          </a:bodyPr>
          <a:lstStyle/>
          <a:p>
            <a:pPr indent="0" lvl="0" marL="0" rtl="0" algn="l">
              <a:lnSpc>
                <a:spcPct val="90000"/>
              </a:lnSpc>
              <a:spcBef>
                <a:spcPts val="0"/>
              </a:spcBef>
              <a:spcAft>
                <a:spcPts val="0"/>
              </a:spcAft>
              <a:buClr>
                <a:schemeClr val="dk1"/>
              </a:buClr>
              <a:buSzPct val="117857"/>
              <a:buFont typeface="Helvetica Neue"/>
              <a:buNone/>
            </a:pPr>
            <a:br>
              <a:rPr b="1" lang="no">
                <a:latin typeface="Helvetica Neue"/>
                <a:ea typeface="Helvetica Neue"/>
                <a:cs typeface="Helvetica Neue"/>
                <a:sym typeface="Helvetica Neue"/>
              </a:rPr>
            </a:br>
            <a:r>
              <a:rPr b="1" lang="no" sz="3700">
                <a:latin typeface="Helvetica Neue"/>
                <a:ea typeface="Helvetica Neue"/>
                <a:cs typeface="Helvetica Neue"/>
                <a:sym typeface="Helvetica Neue"/>
              </a:rPr>
              <a:t>Klassesamtale med elevene </a:t>
            </a:r>
            <a:br>
              <a:rPr b="1" lang="no" sz="3700">
                <a:latin typeface="Helvetica Neue"/>
                <a:ea typeface="Helvetica Neue"/>
                <a:cs typeface="Helvetica Neue"/>
                <a:sym typeface="Helvetica Neue"/>
              </a:rPr>
            </a:br>
            <a:r>
              <a:rPr b="1" lang="no" sz="3700">
                <a:latin typeface="Helvetica Neue"/>
                <a:ea typeface="Helvetica Neue"/>
                <a:cs typeface="Helvetica Neue"/>
                <a:sym typeface="Helvetica Neue"/>
              </a:rPr>
              <a:t>før dialogmøte</a:t>
            </a:r>
            <a:br>
              <a:rPr b="1" lang="no" sz="3000">
                <a:latin typeface="Helvetica Neue"/>
                <a:ea typeface="Helvetica Neue"/>
                <a:cs typeface="Helvetica Neue"/>
                <a:sym typeface="Helvetica Neue"/>
              </a:rPr>
            </a:br>
            <a:endParaRPr/>
          </a:p>
        </p:txBody>
      </p:sp>
      <p:sp>
        <p:nvSpPr>
          <p:cNvPr id="153" name="Google Shape;153;p26"/>
          <p:cNvSpPr txBox="1"/>
          <p:nvPr>
            <p:ph idx="1" type="body"/>
          </p:nvPr>
        </p:nvSpPr>
        <p:spPr>
          <a:xfrm>
            <a:off x="628650" y="1369219"/>
            <a:ext cx="7886700" cy="3774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800"/>
              </a:spcBef>
              <a:spcAft>
                <a:spcPts val="0"/>
              </a:spcAft>
              <a:buNone/>
            </a:pPr>
            <a:r>
              <a:rPr b="1" lang="no">
                <a:solidFill>
                  <a:schemeClr val="dk1"/>
                </a:solidFill>
                <a:latin typeface="Helvetica Neue"/>
                <a:ea typeface="Helvetica Neue"/>
                <a:cs typeface="Helvetica Neue"/>
                <a:sym typeface="Helvetica Neue"/>
              </a:rPr>
              <a:t>Barnas forslag til h</a:t>
            </a:r>
            <a:r>
              <a:rPr b="1" lang="no">
                <a:solidFill>
                  <a:schemeClr val="dk1"/>
                </a:solidFill>
                <a:latin typeface="Helvetica Neue"/>
                <a:ea typeface="Helvetica Neue"/>
                <a:cs typeface="Helvetica Neue"/>
                <a:sym typeface="Helvetica Neue"/>
              </a:rPr>
              <a:t>vordan foreldre kan hjelpe og veilede dem?</a:t>
            </a:r>
            <a:endParaRPr>
              <a:solidFill>
                <a:schemeClr val="dk1"/>
              </a:solidFill>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mindre skjermtid</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sette grenser</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fortelle hva som er rett og galt</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lære om hva som er lurt/ikke lurt å kjøpe på nett</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foreldre kan få lese stygge meldinger som barnet har fått</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foreldre kan få se ting som dukker opp på barnas skjerm som ikke er bra</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passe på hva barnet ser på</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si fra, blokkere hvis noen truer med bilder, i verste fall ringe politiet</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passe på aldersgrenser</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foreldre kan snakke med hverandre</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bestemme hvilke sosiale medier barnet kan ha</a:t>
            </a:r>
            <a:endParaRPr sz="1600">
              <a:solidFill>
                <a:schemeClr val="dk1"/>
              </a:solidFill>
              <a:latin typeface="Helvetica Neue"/>
              <a:ea typeface="Helvetica Neue"/>
              <a:cs typeface="Helvetica Neue"/>
              <a:sym typeface="Helvetica Neue"/>
            </a:endParaRPr>
          </a:p>
          <a:p>
            <a:pPr indent="-177800" lvl="1" marL="520700" rtl="0" algn="l">
              <a:lnSpc>
                <a:spcPct val="90000"/>
              </a:lnSpc>
              <a:spcBef>
                <a:spcPts val="4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IKKE sjekke barnets mobil</a:t>
            </a:r>
            <a:endParaRPr sz="1600">
              <a:solidFill>
                <a:schemeClr val="dk1"/>
              </a:solidFill>
              <a:latin typeface="Helvetica Neue"/>
              <a:ea typeface="Helvetica Neue"/>
              <a:cs typeface="Helvetica Neue"/>
              <a:sym typeface="Helvetica Neue"/>
            </a:endParaRPr>
          </a:p>
          <a:p>
            <a:pPr indent="-63500" lvl="0" marL="177800" rtl="0" algn="l">
              <a:lnSpc>
                <a:spcPct val="90000"/>
              </a:lnSpc>
              <a:spcBef>
                <a:spcPts val="800"/>
              </a:spcBef>
              <a:spcAft>
                <a:spcPts val="0"/>
              </a:spcAft>
              <a:buClr>
                <a:schemeClr val="dk1"/>
              </a:buClr>
              <a:buSzPts val="2100"/>
              <a:buNone/>
            </a:pPr>
            <a:r>
              <a:t/>
            </a:r>
            <a:endParaRPr/>
          </a:p>
        </p:txBody>
      </p:sp>
      <p:pic>
        <p:nvPicPr>
          <p:cNvPr id="154" name="Google Shape;154;p26"/>
          <p:cNvPicPr preferRelativeResize="0"/>
          <p:nvPr/>
        </p:nvPicPr>
        <p:blipFill rotWithShape="1">
          <a:blip r:embed="rId3">
            <a:alphaModFix/>
          </a:blip>
          <a:srcRect b="0" l="0" r="0" t="0"/>
          <a:stretch/>
        </p:blipFill>
        <p:spPr>
          <a:xfrm>
            <a:off x="6726635" y="343379"/>
            <a:ext cx="1877253" cy="7598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xEl>
                                              <p:pRg end="13" st="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7"/>
          <p:cNvSpPr txBox="1"/>
          <p:nvPr>
            <p:ph idx="1" type="body"/>
          </p:nvPr>
        </p:nvSpPr>
        <p:spPr>
          <a:xfrm>
            <a:off x="628650" y="851625"/>
            <a:ext cx="7886700" cy="4291800"/>
          </a:xfrm>
          <a:prstGeom prst="rect">
            <a:avLst/>
          </a:prstGeom>
        </p:spPr>
        <p:txBody>
          <a:bodyPr anchorCtr="0" anchor="t" bIns="34275" lIns="68575" spcFirstLastPara="1" rIns="68575" wrap="square" tIns="34275">
            <a:normAutofit/>
          </a:bodyPr>
          <a:lstStyle/>
          <a:p>
            <a:pPr indent="-171450" lvl="0" marL="177800" rtl="0" algn="l">
              <a:spcBef>
                <a:spcPts val="0"/>
              </a:spcBef>
              <a:spcAft>
                <a:spcPts val="0"/>
              </a:spcAft>
              <a:buSzPts val="2100"/>
              <a:buChar char="●"/>
            </a:pPr>
            <a:r>
              <a:rPr b="1" lang="no">
                <a:solidFill>
                  <a:schemeClr val="dk1"/>
                </a:solidFill>
                <a:latin typeface="Helvetica Neue"/>
                <a:ea typeface="Helvetica Neue"/>
                <a:cs typeface="Helvetica Neue"/>
                <a:sym typeface="Helvetica Neue"/>
              </a:rPr>
              <a:t>Barnas forslag til hva </a:t>
            </a:r>
            <a:r>
              <a:rPr b="1" lang="no">
                <a:solidFill>
                  <a:schemeClr val="dk1"/>
                </a:solidFill>
                <a:latin typeface="Helvetica Neue"/>
                <a:ea typeface="Helvetica Neue"/>
                <a:cs typeface="Helvetica Neue"/>
                <a:sym typeface="Helvetica Neue"/>
              </a:rPr>
              <a:t>lærerne kan gjøre for å hjelpe dem?</a:t>
            </a:r>
            <a:endParaRPr>
              <a:solidFill>
                <a:schemeClr val="dk1"/>
              </a:solidFill>
            </a:endParaRPr>
          </a:p>
          <a:p>
            <a:pPr indent="-203200" lvl="1" marL="520700" rtl="0" algn="l">
              <a:spcBef>
                <a:spcPts val="1200"/>
              </a:spcBef>
              <a:spcAft>
                <a:spcPts val="0"/>
              </a:spcAft>
              <a:buSzPts val="2000"/>
              <a:buChar char="○"/>
            </a:pPr>
            <a:r>
              <a:rPr lang="no" sz="1600">
                <a:solidFill>
                  <a:schemeClr val="dk1"/>
                </a:solidFill>
                <a:latin typeface="Helvetica Neue"/>
                <a:ea typeface="Helvetica Neue"/>
                <a:cs typeface="Helvetica Neue"/>
                <a:sym typeface="Helvetica Neue"/>
              </a:rPr>
              <a:t>lytte og gi råd hvis elever fortelle om noe ubehagelig som har skjedd på nett</a:t>
            </a:r>
            <a:endParaRPr sz="1600">
              <a:solidFill>
                <a:schemeClr val="dk1"/>
              </a:solidFill>
              <a:latin typeface="Helvetica Neue"/>
              <a:ea typeface="Helvetica Neue"/>
              <a:cs typeface="Helvetica Neue"/>
              <a:sym typeface="Helvetica Neue"/>
            </a:endParaRPr>
          </a:p>
          <a:p>
            <a:pPr indent="-177800" lvl="1" marL="520700" rtl="0" algn="l">
              <a:spcBef>
                <a:spcPts val="12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lære hvordan man bytter passord</a:t>
            </a:r>
            <a:endParaRPr sz="2300">
              <a:solidFill>
                <a:schemeClr val="dk1"/>
              </a:solidFill>
              <a:latin typeface="Helvetica Neue"/>
              <a:ea typeface="Helvetica Neue"/>
              <a:cs typeface="Helvetica Neue"/>
              <a:sym typeface="Helvetica Neue"/>
            </a:endParaRPr>
          </a:p>
          <a:p>
            <a:pPr indent="-203200" lvl="1" marL="520700" rtl="0" algn="l">
              <a:spcBef>
                <a:spcPts val="1200"/>
              </a:spcBef>
              <a:spcAft>
                <a:spcPts val="0"/>
              </a:spcAft>
              <a:buSzPts val="2000"/>
              <a:buFont typeface="Helvetica Neue"/>
              <a:buChar char="○"/>
            </a:pPr>
            <a:r>
              <a:rPr lang="no" sz="1600">
                <a:solidFill>
                  <a:schemeClr val="dk1"/>
                </a:solidFill>
                <a:latin typeface="Helvetica Neue"/>
                <a:ea typeface="Helvetica Neue"/>
                <a:cs typeface="Helvetica Neue"/>
                <a:sym typeface="Helvetica Neue"/>
              </a:rPr>
              <a:t>gi oss trygge sider vi kan være på</a:t>
            </a:r>
            <a:endParaRPr sz="1600">
              <a:solidFill>
                <a:schemeClr val="dk1"/>
              </a:solidFill>
              <a:latin typeface="Helvetica Neue"/>
              <a:ea typeface="Helvetica Neue"/>
              <a:cs typeface="Helvetica Neue"/>
              <a:sym typeface="Helvetica Neue"/>
            </a:endParaRPr>
          </a:p>
          <a:p>
            <a:pPr indent="-177800" lvl="1" marL="520700" rtl="0" algn="l">
              <a:spcBef>
                <a:spcPts val="12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sørge for et bra klassemiljø</a:t>
            </a:r>
            <a:endParaRPr sz="1600">
              <a:solidFill>
                <a:schemeClr val="dk1"/>
              </a:solidFill>
              <a:latin typeface="Helvetica Neue"/>
              <a:ea typeface="Helvetica Neue"/>
              <a:cs typeface="Helvetica Neue"/>
              <a:sym typeface="Helvetica Neue"/>
            </a:endParaRPr>
          </a:p>
          <a:p>
            <a:pPr indent="-177800" lvl="1" marL="520700" rtl="0" algn="l">
              <a:spcBef>
                <a:spcPts val="12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lære om f.eks. nettsvindel</a:t>
            </a:r>
            <a:endParaRPr sz="1600">
              <a:solidFill>
                <a:schemeClr val="dk1"/>
              </a:solidFill>
              <a:latin typeface="Helvetica Neue"/>
              <a:ea typeface="Helvetica Neue"/>
              <a:cs typeface="Helvetica Neue"/>
              <a:sym typeface="Helvetica Neue"/>
            </a:endParaRPr>
          </a:p>
          <a:p>
            <a:pPr indent="-177800" lvl="1" marL="520700" rtl="0" algn="l">
              <a:spcBef>
                <a:spcPts val="1200"/>
              </a:spcBef>
              <a:spcAft>
                <a:spcPts val="0"/>
              </a:spcAft>
              <a:buSzPts val="1600"/>
              <a:buFont typeface="Helvetica Neue"/>
              <a:buChar char="○"/>
            </a:pPr>
            <a:r>
              <a:rPr lang="no" sz="1600">
                <a:solidFill>
                  <a:schemeClr val="dk1"/>
                </a:solidFill>
                <a:latin typeface="Helvetica Neue"/>
                <a:ea typeface="Helvetica Neue"/>
                <a:cs typeface="Helvetica Neue"/>
                <a:sym typeface="Helvetica Neue"/>
              </a:rPr>
              <a:t>skolen snakker med de som mobber</a:t>
            </a:r>
            <a:endParaRPr sz="1600">
              <a:solidFill>
                <a:schemeClr val="dk1"/>
              </a:solidFill>
              <a:latin typeface="Helvetica Neue"/>
              <a:ea typeface="Helvetica Neue"/>
              <a:cs typeface="Helvetica Neue"/>
              <a:sym typeface="Helvetica Neue"/>
            </a:endParaRPr>
          </a:p>
          <a:p>
            <a:pPr indent="0" lvl="0" marL="520700" rtl="0" algn="l">
              <a:spcBef>
                <a:spcPts val="1200"/>
              </a:spcBef>
              <a:spcAft>
                <a:spcPts val="0"/>
              </a:spcAft>
              <a:buNone/>
            </a:pPr>
            <a:r>
              <a:t/>
            </a:r>
            <a:endParaRPr sz="1600">
              <a:solidFill>
                <a:schemeClr val="dk1"/>
              </a:solidFill>
              <a:latin typeface="Helvetica Neue"/>
              <a:ea typeface="Helvetica Neue"/>
              <a:cs typeface="Helvetica Neue"/>
              <a:sym typeface="Helvetica Neue"/>
            </a:endParaRPr>
          </a:p>
          <a:p>
            <a:pPr indent="0" lvl="0" marL="0" rtl="0" algn="l">
              <a:spcBef>
                <a:spcPts val="1200"/>
              </a:spcBef>
              <a:spcAft>
                <a:spcPts val="0"/>
              </a:spcAft>
              <a:buNone/>
            </a:pPr>
            <a:r>
              <a:t/>
            </a:r>
            <a:endParaRPr sz="1600">
              <a:solidFill>
                <a:schemeClr val="dk1"/>
              </a:solidFill>
              <a:latin typeface="Helvetica Neue"/>
              <a:ea typeface="Helvetica Neue"/>
              <a:cs typeface="Helvetica Neue"/>
              <a:sym typeface="Helvetica Neue"/>
            </a:endParaRPr>
          </a:p>
          <a:p>
            <a:pPr indent="0" lvl="0" marL="0" rtl="0" algn="l">
              <a:spcBef>
                <a:spcPts val="1200"/>
              </a:spcBef>
              <a:spcAft>
                <a:spcPts val="1200"/>
              </a:spcAft>
              <a:buNone/>
            </a:pPr>
            <a:r>
              <a:t/>
            </a:r>
            <a:endParaRPr>
              <a:latin typeface="Helvetica Neue"/>
              <a:ea typeface="Helvetica Neue"/>
              <a:cs typeface="Helvetica Neue"/>
              <a:sym typeface="Helvetica Neue"/>
            </a:endParaRPr>
          </a:p>
        </p:txBody>
      </p:sp>
      <p:pic>
        <p:nvPicPr>
          <p:cNvPr id="161" name="Google Shape;161;p27"/>
          <p:cNvPicPr preferRelativeResize="0"/>
          <p:nvPr/>
        </p:nvPicPr>
        <p:blipFill rotWithShape="1">
          <a:blip r:embed="rId3">
            <a:alphaModFix/>
          </a:blip>
          <a:srcRect b="0" l="0" r="0" t="0"/>
          <a:stretch/>
        </p:blipFill>
        <p:spPr>
          <a:xfrm>
            <a:off x="6726635" y="343379"/>
            <a:ext cx="1877253" cy="75984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8"/>
          <p:cNvSpPr txBox="1"/>
          <p:nvPr/>
        </p:nvSpPr>
        <p:spPr>
          <a:xfrm>
            <a:off x="2915150" y="83022"/>
            <a:ext cx="5438700" cy="759900"/>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Clr>
                <a:schemeClr val="dk1"/>
              </a:buClr>
              <a:buSzPts val="2700"/>
              <a:buFont typeface="Helvetica Neue"/>
              <a:buNone/>
            </a:pPr>
            <a:r>
              <a:rPr b="1" lang="no" sz="2700">
                <a:solidFill>
                  <a:schemeClr val="dk1"/>
                </a:solidFill>
                <a:latin typeface="Helvetica Neue"/>
                <a:ea typeface="Helvetica Neue"/>
                <a:cs typeface="Helvetica Neue"/>
                <a:sym typeface="Helvetica Neue"/>
              </a:rPr>
              <a:t>GRUPPER MED CASE</a:t>
            </a:r>
            <a:endParaRPr sz="1100"/>
          </a:p>
        </p:txBody>
      </p:sp>
      <p:sp>
        <p:nvSpPr>
          <p:cNvPr id="167" name="Google Shape;167;p28"/>
          <p:cNvSpPr txBox="1"/>
          <p:nvPr>
            <p:ph idx="1" type="body"/>
          </p:nvPr>
        </p:nvSpPr>
        <p:spPr>
          <a:xfrm>
            <a:off x="2277125" y="739800"/>
            <a:ext cx="6867000" cy="4162200"/>
          </a:xfrm>
          <a:prstGeom prst="rect">
            <a:avLst/>
          </a:prstGeom>
          <a:noFill/>
          <a:ln>
            <a:noFill/>
          </a:ln>
        </p:spPr>
        <p:txBody>
          <a:bodyPr anchorCtr="0" anchor="t" bIns="34275" lIns="68575" spcFirstLastPara="1" rIns="68575" wrap="square" tIns="34275">
            <a:noAutofit/>
          </a:bodyPr>
          <a:lstStyle/>
          <a:p>
            <a:pPr indent="0" lvl="0" marL="0" rtl="0" algn="l">
              <a:lnSpc>
                <a:spcPct val="115000"/>
              </a:lnSpc>
              <a:spcBef>
                <a:spcPts val="1200"/>
              </a:spcBef>
              <a:spcAft>
                <a:spcPts val="0"/>
              </a:spcAft>
              <a:buClr>
                <a:schemeClr val="dk1"/>
              </a:buClr>
              <a:buSzPts val="1100"/>
              <a:buFont typeface="Arial"/>
              <a:buNone/>
            </a:pPr>
            <a:r>
              <a:rPr lang="no" sz="1500">
                <a:solidFill>
                  <a:schemeClr val="dk1"/>
                </a:solidFill>
              </a:rPr>
              <a:t>Anne går i 6. klasse og opplever at det er et godt miljø på skolen, men mye av det sosiale har flyttet seg over på mobilen etter skoletid. Nylig har jentene i klassen opprettet en ny gruppechat på Messenger der nesten alle er med.</a:t>
            </a:r>
            <a:endParaRPr sz="15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o" sz="1500">
                <a:solidFill>
                  <a:schemeClr val="dk1"/>
                </a:solidFill>
              </a:rPr>
              <a:t>En dag på skolen merker Anne at de andre jentene hvisker, ler og refererer til interne spøker fra kvelden før. Når Anne spør hva det gjelder, blir det stille, før en av jentene sier: </a:t>
            </a:r>
            <a:r>
              <a:rPr i="1" lang="no" sz="1500">
                <a:solidFill>
                  <a:schemeClr val="dk1"/>
                </a:solidFill>
              </a:rPr>
              <a:t>"Å, det var bare noe i jentechatten."</a:t>
            </a:r>
            <a:endParaRPr i="1" sz="15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o" sz="1500">
                <a:solidFill>
                  <a:schemeClr val="dk1"/>
                </a:solidFill>
              </a:rPr>
              <a:t>Når Anne ber om å bli lagt til, får hun til svar at chatten bare er for de som var i bursdagen i helgen, eller at </a:t>
            </a:r>
            <a:r>
              <a:rPr i="1" lang="no" sz="1500">
                <a:solidFill>
                  <a:schemeClr val="dk1"/>
                </a:solidFill>
              </a:rPr>
              <a:t>"det er fullt"</a:t>
            </a:r>
            <a:r>
              <a:rPr lang="no" sz="1500">
                <a:solidFill>
                  <a:schemeClr val="dk1"/>
                </a:solidFill>
              </a:rPr>
              <a:t> i gruppa. Anne føler seg utenfor og kjenner på en klump i magen. Hjemme blir hun sittende og sjekke mobilen i håp om en invitasjon, og hun kjenner seg isolert fra klassemiljøet.</a:t>
            </a:r>
            <a:endParaRPr sz="15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no" sz="1500">
                <a:solidFill>
                  <a:schemeClr val="dk1"/>
                </a:solidFill>
              </a:rPr>
              <a:t>Spørsmål til diskusjon:</a:t>
            </a:r>
            <a:endParaRPr sz="1500">
              <a:solidFill>
                <a:schemeClr val="dk1"/>
              </a:solidFill>
            </a:endParaRPr>
          </a:p>
          <a:p>
            <a:pPr indent="-311150" lvl="1" marL="914400" rtl="0" algn="l">
              <a:lnSpc>
                <a:spcPct val="115000"/>
              </a:lnSpc>
              <a:spcBef>
                <a:spcPts val="1200"/>
              </a:spcBef>
              <a:spcAft>
                <a:spcPts val="0"/>
              </a:spcAft>
              <a:buSzPts val="1300"/>
              <a:buChar char="○"/>
            </a:pPr>
            <a:r>
              <a:rPr lang="no" sz="1500">
                <a:solidFill>
                  <a:schemeClr val="dk1"/>
                </a:solidFill>
              </a:rPr>
              <a:t>Hvilket ansvar har foreldrene til jentene som administrerer chatten?</a:t>
            </a:r>
            <a:endParaRPr sz="1500">
              <a:solidFill>
                <a:schemeClr val="dk1"/>
              </a:solidFill>
            </a:endParaRPr>
          </a:p>
          <a:p>
            <a:pPr indent="-311150" lvl="1" marL="914400" rtl="0" algn="l">
              <a:lnSpc>
                <a:spcPct val="115000"/>
              </a:lnSpc>
              <a:spcBef>
                <a:spcPts val="0"/>
              </a:spcBef>
              <a:spcAft>
                <a:spcPts val="0"/>
              </a:spcAft>
              <a:buSzPts val="1300"/>
              <a:buChar char="○"/>
            </a:pPr>
            <a:r>
              <a:rPr lang="no" sz="1500">
                <a:solidFill>
                  <a:schemeClr val="dk1"/>
                </a:solidFill>
              </a:rPr>
              <a:t>Hvordan kan Annes foreldre støtte henne uten å gjøre situasjonen mer ubehagelig for henne på skolen?</a:t>
            </a:r>
            <a:endParaRPr sz="1500">
              <a:solidFill>
                <a:schemeClr val="dk1"/>
              </a:solidFill>
            </a:endParaRPr>
          </a:p>
          <a:p>
            <a:pPr indent="0" lvl="0" marL="0" rtl="0" algn="l">
              <a:lnSpc>
                <a:spcPct val="90000"/>
              </a:lnSpc>
              <a:spcBef>
                <a:spcPts val="1200"/>
              </a:spcBef>
              <a:spcAft>
                <a:spcPts val="0"/>
              </a:spcAft>
              <a:buClr>
                <a:schemeClr val="dk1"/>
              </a:buClr>
              <a:buSzPts val="1300"/>
              <a:buNone/>
            </a:pPr>
            <a:r>
              <a:t/>
            </a:r>
            <a:endParaRPr sz="1300"/>
          </a:p>
          <a:p>
            <a:pPr indent="-101600" lvl="0" marL="177800" rtl="0" algn="l">
              <a:lnSpc>
                <a:spcPct val="90000"/>
              </a:lnSpc>
              <a:spcBef>
                <a:spcPts val="800"/>
              </a:spcBef>
              <a:spcAft>
                <a:spcPts val="0"/>
              </a:spcAft>
              <a:buClr>
                <a:schemeClr val="dk1"/>
              </a:buClr>
              <a:buSzPts val="1300"/>
              <a:buNone/>
            </a:pPr>
            <a:r>
              <a:t/>
            </a:r>
            <a:endParaRPr sz="1300"/>
          </a:p>
          <a:p>
            <a:pPr indent="-101600" lvl="0" marL="177800" rtl="0" algn="l">
              <a:lnSpc>
                <a:spcPct val="90000"/>
              </a:lnSpc>
              <a:spcBef>
                <a:spcPts val="800"/>
              </a:spcBef>
              <a:spcAft>
                <a:spcPts val="1200"/>
              </a:spcAft>
              <a:buClr>
                <a:schemeClr val="dk1"/>
              </a:buClr>
              <a:buSzPts val="1300"/>
              <a:buNone/>
            </a:pPr>
            <a:r>
              <a:t/>
            </a:r>
            <a:endParaRPr sz="1300"/>
          </a:p>
        </p:txBody>
      </p:sp>
      <p:sp>
        <p:nvSpPr>
          <p:cNvPr id="168" name="Google Shape;168;p28"/>
          <p:cNvSpPr/>
          <p:nvPr/>
        </p:nvSpPr>
        <p:spPr>
          <a:xfrm>
            <a:off x="0" y="0"/>
            <a:ext cx="1090200" cy="5143500"/>
          </a:xfrm>
          <a:prstGeom prst="rect">
            <a:avLst/>
          </a:prstGeom>
          <a:solidFill>
            <a:srgbClr val="FEF5C0"/>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pic>
        <p:nvPicPr>
          <p:cNvPr descr="Et bilde som inneholder tekst, utklipp&#10;&#10;Automatisk generert beskrivelse" id="169" name="Google Shape;169;p28"/>
          <p:cNvPicPr preferRelativeResize="0"/>
          <p:nvPr/>
        </p:nvPicPr>
        <p:blipFill rotWithShape="1">
          <a:blip r:embed="rId3">
            <a:alphaModFix/>
          </a:blip>
          <a:srcRect b="0" l="0" r="0" t="0"/>
          <a:stretch/>
        </p:blipFill>
        <p:spPr>
          <a:xfrm>
            <a:off x="173706" y="4161084"/>
            <a:ext cx="2160686" cy="901660"/>
          </a:xfrm>
          <a:prstGeom prst="rect">
            <a:avLst/>
          </a:prstGeom>
          <a:noFill/>
          <a:ln>
            <a:noFill/>
          </a:ln>
        </p:spPr>
      </p:pic>
      <p:sp>
        <p:nvSpPr>
          <p:cNvPr id="170" name="Google Shape;170;p28"/>
          <p:cNvSpPr/>
          <p:nvPr/>
        </p:nvSpPr>
        <p:spPr>
          <a:xfrm>
            <a:off x="752590" y="170128"/>
            <a:ext cx="1002900" cy="847500"/>
          </a:xfrm>
          <a:prstGeom prst="ellipse">
            <a:avLst/>
          </a:prstGeom>
          <a:solidFill>
            <a:schemeClr val="accent1"/>
          </a:solidFill>
          <a:ln cap="flat" cmpd="sng" w="9525">
            <a:solidFill>
              <a:srgbClr val="1C305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no" sz="1400">
                <a:solidFill>
                  <a:schemeClr val="lt1"/>
                </a:solidFill>
                <a:latin typeface="Calibri"/>
                <a:ea typeface="Calibri"/>
                <a:cs typeface="Calibri"/>
                <a:sym typeface="Calibri"/>
              </a:rPr>
              <a:t>15 min</a:t>
            </a:r>
            <a:endParaRPr sz="1400">
              <a:solidFill>
                <a:schemeClr val="lt1"/>
              </a:solidFill>
              <a:latin typeface="Calibri"/>
              <a:ea typeface="Calibri"/>
              <a:cs typeface="Calibri"/>
              <a:sym typeface="Calibri"/>
            </a:endParaRPr>
          </a:p>
        </p:txBody>
      </p:sp>
      <p:sp>
        <p:nvSpPr>
          <p:cNvPr id="171" name="Google Shape;171;p28"/>
          <p:cNvSpPr/>
          <p:nvPr/>
        </p:nvSpPr>
        <p:spPr>
          <a:xfrm>
            <a:off x="173700" y="1695375"/>
            <a:ext cx="2016900" cy="1938300"/>
          </a:xfrm>
          <a:prstGeom prst="ellipse">
            <a:avLst/>
          </a:prstGeom>
          <a:solidFill>
            <a:schemeClr val="accent1"/>
          </a:solidFill>
          <a:ln cap="flat" cmpd="sng" w="9525">
            <a:solidFill>
              <a:srgbClr val="1C3052"/>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lang="no">
                <a:solidFill>
                  <a:schemeClr val="lt1"/>
                </a:solidFill>
                <a:latin typeface="Calibri"/>
                <a:ea typeface="Calibri"/>
                <a:cs typeface="Calibri"/>
                <a:sym typeface="Calibri"/>
              </a:rPr>
              <a:t>Hva kan dere som foreldregruppe på 6.trinn gjøre for at elevene skal være gode digitale venner?</a:t>
            </a:r>
            <a:endParaRPr sz="1400">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no"/>
              <a:t>Avsluttes med forslag til tiltak og oppfølging</a:t>
            </a:r>
            <a:endParaRPr/>
          </a:p>
        </p:txBody>
      </p:sp>
      <p:pic>
        <p:nvPicPr>
          <p:cNvPr descr="Et bilde som inneholder tekst, utklipp&#10;&#10;Automatisk generert beskrivelse" id="177" name="Google Shape;177;p29"/>
          <p:cNvPicPr preferRelativeResize="0"/>
          <p:nvPr>
            <p:ph idx="1" type="body"/>
          </p:nvPr>
        </p:nvPicPr>
        <p:blipFill rotWithShape="1">
          <a:blip r:embed="rId3">
            <a:alphaModFix/>
          </a:blip>
          <a:srcRect b="0" l="0" r="0" t="0"/>
          <a:stretch/>
        </p:blipFill>
        <p:spPr>
          <a:xfrm>
            <a:off x="173706" y="4161084"/>
            <a:ext cx="2160600" cy="901500"/>
          </a:xfrm>
          <a:prstGeom prst="rect">
            <a:avLst/>
          </a:prstGeom>
          <a:noFill/>
          <a:ln>
            <a:noFill/>
          </a:ln>
        </p:spPr>
      </p:pic>
      <p:pic>
        <p:nvPicPr>
          <p:cNvPr id="178" name="Google Shape;178;p29"/>
          <p:cNvPicPr preferRelativeResize="0"/>
          <p:nvPr/>
        </p:nvPicPr>
        <p:blipFill rotWithShape="1">
          <a:blip r:embed="rId4">
            <a:alphaModFix/>
          </a:blip>
          <a:srcRect b="0" l="0" r="0" t="0"/>
          <a:stretch/>
        </p:blipFill>
        <p:spPr>
          <a:xfrm>
            <a:off x="7185991" y="4302904"/>
            <a:ext cx="1877253" cy="759841"/>
          </a:xfrm>
          <a:prstGeom prst="rect">
            <a:avLst/>
          </a:prstGeom>
          <a:noFill/>
          <a:ln>
            <a:noFill/>
          </a:ln>
        </p:spPr>
      </p:pic>
      <p:sp>
        <p:nvSpPr>
          <p:cNvPr id="179" name="Google Shape;179;p29"/>
          <p:cNvSpPr txBox="1"/>
          <p:nvPr/>
        </p:nvSpPr>
        <p:spPr>
          <a:xfrm>
            <a:off x="789317" y="1844119"/>
            <a:ext cx="8035500" cy="26859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no" sz="2000">
                <a:solidFill>
                  <a:srgbClr val="FF0000"/>
                </a:solidFill>
                <a:latin typeface="Calibri"/>
                <a:ea typeface="Calibri"/>
                <a:cs typeface="Calibri"/>
                <a:sym typeface="Calibri"/>
              </a:rPr>
              <a:t>Foresattes tiltak:</a:t>
            </a:r>
            <a:endParaRPr sz="2000">
              <a:solidFill>
                <a:srgbClr val="FF0000"/>
              </a:solidFill>
              <a:latin typeface="Calibri"/>
              <a:ea typeface="Calibri"/>
              <a:cs typeface="Calibri"/>
              <a:sym typeface="Calibri"/>
            </a:endParaRPr>
          </a:p>
          <a:p>
            <a:pPr indent="-355600" lvl="0" marL="457200" marR="0" rtl="0" algn="l">
              <a:spcBef>
                <a:spcPts val="0"/>
              </a:spcBef>
              <a:spcAft>
                <a:spcPts val="0"/>
              </a:spcAft>
              <a:buClr>
                <a:schemeClr val="dk1"/>
              </a:buClr>
              <a:buSzPts val="2000"/>
              <a:buFont typeface="Calibri"/>
              <a:buChar char="-"/>
            </a:pPr>
            <a:r>
              <a:rPr lang="no" sz="1800">
                <a:solidFill>
                  <a:schemeClr val="dk1"/>
                </a:solidFill>
              </a:rPr>
              <a:t>Foresatte ønsker et trygt og inkluderende miljø der de følger med på barnas digitale hverdag, kommuniserer åpent og fortrolig, og sier fra dersom noe er ubehagelig eller noen blir holdt utenfor. Barna bør få støtte til å håndtere digitale misforståelser, utenforskap og FOMO (fare of missing out). Foresatte ønsker at ukesleksene med samtale hjemme videreføres.</a:t>
            </a:r>
            <a:br>
              <a:rPr lang="no" sz="2000">
                <a:solidFill>
                  <a:srgbClr val="FF0000"/>
                </a:solidFill>
                <a:latin typeface="Calibri"/>
                <a:ea typeface="Calibri"/>
                <a:cs typeface="Calibri"/>
                <a:sym typeface="Calibri"/>
              </a:rPr>
            </a:br>
            <a:br>
              <a:rPr lang="no" sz="2000">
                <a:solidFill>
                  <a:srgbClr val="FF0000"/>
                </a:solidFill>
                <a:latin typeface="Calibri"/>
                <a:ea typeface="Calibri"/>
                <a:cs typeface="Calibri"/>
                <a:sym typeface="Calibri"/>
              </a:rPr>
            </a:br>
            <a:endParaRPr sz="2000">
              <a:solidFill>
                <a:srgbClr val="FF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